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340" r:id="rId2"/>
    <p:sldId id="363" r:id="rId3"/>
    <p:sldId id="364" r:id="rId4"/>
    <p:sldId id="365" r:id="rId5"/>
    <p:sldId id="441" r:id="rId6"/>
    <p:sldId id="429" r:id="rId7"/>
    <p:sldId id="430" r:id="rId8"/>
    <p:sldId id="295" r:id="rId9"/>
    <p:sldId id="296" r:id="rId10"/>
    <p:sldId id="440" r:id="rId11"/>
    <p:sldId id="431" r:id="rId12"/>
    <p:sldId id="438" r:id="rId13"/>
    <p:sldId id="293" r:id="rId14"/>
    <p:sldId id="432" r:id="rId15"/>
    <p:sldId id="294" r:id="rId16"/>
    <p:sldId id="332" r:id="rId17"/>
    <p:sldId id="439" r:id="rId18"/>
    <p:sldId id="366" r:id="rId19"/>
    <p:sldId id="367" r:id="rId20"/>
    <p:sldId id="433" r:id="rId21"/>
    <p:sldId id="442" r:id="rId22"/>
    <p:sldId id="444" r:id="rId23"/>
    <p:sldId id="297" r:id="rId24"/>
    <p:sldId id="443" r:id="rId25"/>
    <p:sldId id="298" r:id="rId26"/>
    <p:sldId id="434" r:id="rId27"/>
    <p:sldId id="445" r:id="rId28"/>
    <p:sldId id="446" r:id="rId29"/>
    <p:sldId id="447" r:id="rId30"/>
    <p:sldId id="448" r:id="rId31"/>
    <p:sldId id="449" r:id="rId32"/>
    <p:sldId id="450" r:id="rId33"/>
    <p:sldId id="451" r:id="rId34"/>
    <p:sldId id="452" r:id="rId35"/>
    <p:sldId id="453" r:id="rId36"/>
    <p:sldId id="454" r:id="rId37"/>
    <p:sldId id="455" r:id="rId38"/>
    <p:sldId id="456" r:id="rId39"/>
  </p:sldIdLst>
  <p:sldSz cx="9144000" cy="6858000" type="screen4x3"/>
  <p:notesSz cx="6800850" cy="9931400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0800"/>
    <a:srgbClr val="00FFFF"/>
    <a:srgbClr val="33CCFF"/>
    <a:srgbClr val="99FF33"/>
    <a:srgbClr val="FF3300"/>
    <a:srgbClr val="FFFFFF"/>
    <a:srgbClr val="FFFF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2" autoAdjust="0"/>
    <p:restoredTop sz="94710" autoAdjust="0"/>
  </p:normalViewPr>
  <p:slideViewPr>
    <p:cSldViewPr>
      <p:cViewPr>
        <p:scale>
          <a:sx n="77" d="100"/>
          <a:sy n="77" d="100"/>
        </p:scale>
        <p:origin x="-966" y="204"/>
      </p:cViewPr>
      <p:guideLst>
        <p:guide orient="horz" pos="1253"/>
        <p:guide pos="333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5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44074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44075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94F90-A1DA-4BB6-86CE-23E293E90DC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3991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41A21-3A4B-4A70-A42F-F3F5A583CFD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4045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59020C-DEAA-495A-878A-188AD43E2AC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1641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C7E6B-C0D7-4E2E-87AC-E1F085C0281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5779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2E61F-42E0-463C-8EA7-E86C94C61FD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17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ítulo e 4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2FBB3-CBAE-4BE3-B99F-BB42E53C980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4690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C86EB-5135-4DD2-8D14-B46470529D4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4986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5C620-BEFC-4055-B195-8DA20552430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196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353B3-A4BC-4883-A93A-050B8B89E4C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6846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010543-E680-425D-BA5B-0E972CE034C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4296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C8F41-95EB-488B-B41A-7445B4C9795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9143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4F5C0-1237-4878-98F8-FDD7403ED60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3922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43CAB-AB96-40EC-BE1A-7B7013127E3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7910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B0654E-9B50-42AD-8BAE-EF311C93A7E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8341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58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43011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3012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3013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3014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3015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3016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3017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3018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3019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3020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3021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3022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3023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3024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3025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3026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3027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3028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3029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3030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3031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3032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3033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3034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3035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3036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3037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3038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3039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3040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3041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3042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3043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3044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3045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3046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grpSp>
          <p:nvGrpSpPr>
            <p:cNvPr id="4140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3048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43049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43050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43051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3052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3053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3054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0E143AC3-B62B-4467-9D26-4AE9255C3E4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3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6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7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7.w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9600" dirty="0" smtClean="0">
                <a:solidFill>
                  <a:srgbClr val="FF3300"/>
                </a:solidFill>
              </a:rPr>
              <a:t> FÍSICA</a:t>
            </a:r>
            <a:br>
              <a:rPr lang="pt-BR" sz="9600" dirty="0" smtClean="0">
                <a:solidFill>
                  <a:srgbClr val="FF3300"/>
                </a:solidFill>
              </a:rPr>
            </a:br>
            <a:r>
              <a:rPr lang="pt-BR" sz="8000" dirty="0" smtClean="0">
                <a:solidFill>
                  <a:srgbClr val="FF3300"/>
                </a:solidFill>
              </a:rPr>
              <a:t> </a:t>
            </a:r>
            <a:r>
              <a:rPr lang="pt-BR" sz="4000" dirty="0" smtClean="0">
                <a:solidFill>
                  <a:srgbClr val="FF3300"/>
                </a:solidFill>
              </a:rPr>
              <a:t>SEGUNDO ANO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6263" y="4214813"/>
            <a:ext cx="8027987" cy="1776412"/>
          </a:xfrm>
        </p:spPr>
        <p:txBody>
          <a:bodyPr/>
          <a:lstStyle/>
          <a:p>
            <a:pPr eaLnBrk="1" hangingPunct="1">
              <a:defRPr/>
            </a:pPr>
            <a:r>
              <a:rPr lang="pt-BR" sz="5400" dirty="0" smtClean="0">
                <a:solidFill>
                  <a:srgbClr val="FFFF00"/>
                </a:solidFill>
              </a:rPr>
              <a:t>Prof. </a:t>
            </a:r>
            <a:r>
              <a:rPr lang="pt-BR" sz="5400" dirty="0" smtClean="0">
                <a:solidFill>
                  <a:srgbClr val="FFFF00"/>
                </a:solidFill>
              </a:rPr>
              <a:t>Tio </a:t>
            </a:r>
            <a:r>
              <a:rPr lang="pt-BR" sz="5400" dirty="0" err="1" smtClean="0">
                <a:solidFill>
                  <a:srgbClr val="FFFF00"/>
                </a:solidFill>
              </a:rPr>
              <a:t>rosy</a:t>
            </a:r>
            <a:endParaRPr lang="pt-BR" sz="5400" dirty="0" smtClean="0">
              <a:solidFill>
                <a:srgbClr val="FFFF00"/>
              </a:solidFill>
            </a:endParaRPr>
          </a:p>
          <a:p>
            <a:pPr eaLnBrk="1" hangingPunct="1">
              <a:defRPr/>
            </a:pPr>
            <a:endParaRPr lang="pt-BR" sz="54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172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6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4" grpId="0"/>
      <p:bldP spid="172035" grpId="0" build="p"/>
      <p:bldP spid="172035" grpI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4450"/>
            <a:ext cx="8229600" cy="774700"/>
          </a:xfrm>
        </p:spPr>
        <p:txBody>
          <a:bodyPr/>
          <a:lstStyle/>
          <a:p>
            <a:pPr eaLnBrk="1" hangingPunct="1">
              <a:defRPr/>
            </a:pPr>
            <a:r>
              <a:rPr lang="pt-BR" smtClean="0"/>
              <a:t>Exemplo</a:t>
            </a:r>
          </a:p>
        </p:txBody>
      </p:sp>
      <p:sp>
        <p:nvSpPr>
          <p:cNvPr id="282627" name="Rectangle 3"/>
          <p:cNvSpPr>
            <a:spLocks noChangeArrowheads="1"/>
          </p:cNvSpPr>
          <p:nvPr/>
        </p:nvSpPr>
        <p:spPr bwMode="auto">
          <a:xfrm>
            <a:off x="-180975" y="5229225"/>
            <a:ext cx="932497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pt-BR" altLang="pt-BR" i="1">
                <a:solidFill>
                  <a:srgbClr val="FFCC00"/>
                </a:solidFill>
                <a:cs typeface="Arial" charset="0"/>
              </a:rPr>
              <a:t>			Solução:</a:t>
            </a:r>
          </a:p>
          <a:p>
            <a:pPr algn="l" eaLnBrk="1" hangingPunct="1"/>
            <a:r>
              <a:rPr lang="pt-BR" altLang="pt-BR" i="1">
                <a:solidFill>
                  <a:srgbClr val="FFCC00"/>
                </a:solidFill>
                <a:cs typeface="Arial" charset="0"/>
              </a:rPr>
              <a:t>	</a:t>
            </a:r>
            <a:r>
              <a:rPr lang="pt-BR" altLang="pt-BR" i="1">
                <a:solidFill>
                  <a:srgbClr val="FFCC00"/>
                </a:solidFill>
              </a:rPr>
              <a:t>Calor especifico é a  quantidade de calor necessária para que dada massa de certa substância varie a sua temperatura em uma unidade.   </a:t>
            </a:r>
          </a:p>
        </p:txBody>
      </p:sp>
      <p:sp>
        <p:nvSpPr>
          <p:cNvPr id="282628" name="Rectangle 4"/>
          <p:cNvSpPr>
            <a:spLocks noChangeArrowheads="1"/>
          </p:cNvSpPr>
          <p:nvPr/>
        </p:nvSpPr>
        <p:spPr bwMode="auto">
          <a:xfrm>
            <a:off x="468313" y="4292600"/>
            <a:ext cx="395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b="1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107950" y="769938"/>
            <a:ext cx="8964613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altLang="pt-BR" sz="2800"/>
              <a:t>(PEIES 01) Massas iguais de água e álcool necessitam receber quantidades diferentes de energia na forma de calor, para sofrer a mesma variação de temperatura. A propriedade das substâncias que caracteriza esse fenômeno é: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755650" y="2924175"/>
            <a:ext cx="5638800" cy="222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marL="342900" indent="-3429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FontTx/>
              <a:buAutoNum type="alphaLcParenR"/>
            </a:pPr>
            <a:r>
              <a:rPr lang="pt-BR" altLang="pt-BR" sz="2800"/>
              <a:t>o calor sensível</a:t>
            </a:r>
          </a:p>
          <a:p>
            <a:pPr algn="l" eaLnBrk="1" hangingPunct="1">
              <a:buFontTx/>
              <a:buAutoNum type="alphaLcParenR"/>
            </a:pPr>
            <a:r>
              <a:rPr lang="pt-BR" altLang="pt-BR" sz="2800"/>
              <a:t>o calor latente</a:t>
            </a:r>
          </a:p>
          <a:p>
            <a:pPr algn="l" eaLnBrk="1" hangingPunct="1">
              <a:buFontTx/>
              <a:buAutoNum type="alphaLcParenR"/>
            </a:pPr>
            <a:r>
              <a:rPr lang="pt-BR" altLang="pt-BR" sz="2800"/>
              <a:t>a caloria</a:t>
            </a:r>
          </a:p>
          <a:p>
            <a:pPr algn="l" eaLnBrk="1" hangingPunct="1">
              <a:buFontTx/>
              <a:buAutoNum type="alphaLcParenR"/>
            </a:pPr>
            <a:r>
              <a:rPr lang="pt-BR" altLang="pt-BR" sz="2800"/>
              <a:t>o calor específico</a:t>
            </a:r>
          </a:p>
          <a:p>
            <a:pPr algn="l" eaLnBrk="1" hangingPunct="1">
              <a:buFontTx/>
              <a:buAutoNum type="alphaLcParenR"/>
            </a:pPr>
            <a:r>
              <a:rPr lang="pt-BR" altLang="pt-BR" sz="2800"/>
              <a:t>o equivalente mecânico do calor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2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2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2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19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714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pt-BR" smtClean="0"/>
              <a:t>Exemplos</a:t>
            </a:r>
          </a:p>
        </p:txBody>
      </p:sp>
      <p:sp>
        <p:nvSpPr>
          <p:cNvPr id="15363" name="Rectangle 16"/>
          <p:cNvSpPr>
            <a:spLocks noChangeArrowheads="1"/>
          </p:cNvSpPr>
          <p:nvPr/>
        </p:nvSpPr>
        <p:spPr bwMode="auto">
          <a:xfrm>
            <a:off x="34925" y="692150"/>
            <a:ext cx="921702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pt-BR" altLang="pt-BR">
                <a:solidFill>
                  <a:srgbClr val="FFFFFF"/>
                </a:solidFill>
                <a:cs typeface="Times New Roman" pitchFamily="18" charset="0"/>
              </a:rPr>
              <a:t>(UFSM-95) O gráfico representa o calor absorvido por 5 g de uma substância inicialmente no estado líquido, em função da temperatura.</a:t>
            </a:r>
            <a:endParaRPr lang="pt-BR" altLang="pt-BR">
              <a:solidFill>
                <a:srgbClr val="FFFFFF"/>
              </a:solidFill>
            </a:endParaRPr>
          </a:p>
          <a:p>
            <a:pPr algn="l"/>
            <a:endParaRPr lang="pt-BR" altLang="pt-BR">
              <a:solidFill>
                <a:srgbClr val="FFFFFF"/>
              </a:solidFill>
            </a:endParaRPr>
          </a:p>
        </p:txBody>
      </p:sp>
      <p:grpSp>
        <p:nvGrpSpPr>
          <p:cNvPr id="15364" name="Group 20"/>
          <p:cNvGrpSpPr>
            <a:grpSpLocks/>
          </p:cNvGrpSpPr>
          <p:nvPr/>
        </p:nvGrpSpPr>
        <p:grpSpPr bwMode="auto">
          <a:xfrm>
            <a:off x="4067175" y="1844675"/>
            <a:ext cx="3973513" cy="2089150"/>
            <a:chOff x="423" y="1474"/>
            <a:chExt cx="2503" cy="1316"/>
          </a:xfrm>
        </p:grpSpPr>
        <p:sp>
          <p:nvSpPr>
            <p:cNvPr id="15370" name="Line 15"/>
            <p:cNvSpPr>
              <a:spLocks noChangeShapeType="1"/>
            </p:cNvSpPr>
            <p:nvPr/>
          </p:nvSpPr>
          <p:spPr bwMode="auto">
            <a:xfrm flipV="1">
              <a:off x="855" y="1474"/>
              <a:ext cx="0" cy="1316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71" name="Line 14"/>
            <p:cNvSpPr>
              <a:spLocks noChangeShapeType="1"/>
            </p:cNvSpPr>
            <p:nvPr/>
          </p:nvSpPr>
          <p:spPr bwMode="auto">
            <a:xfrm>
              <a:off x="423" y="2689"/>
              <a:ext cx="2503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72" name="Line 13"/>
            <p:cNvSpPr>
              <a:spLocks noChangeShapeType="1"/>
            </p:cNvSpPr>
            <p:nvPr/>
          </p:nvSpPr>
          <p:spPr bwMode="auto">
            <a:xfrm>
              <a:off x="855" y="2385"/>
              <a:ext cx="604" cy="0"/>
            </a:xfrm>
            <a:prstGeom prst="line">
              <a:avLst/>
            </a:prstGeom>
            <a:noFill/>
            <a:ln w="57150" cap="rnd">
              <a:solidFill>
                <a:srgbClr val="FF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73" name="Line 12"/>
            <p:cNvSpPr>
              <a:spLocks noChangeShapeType="1"/>
            </p:cNvSpPr>
            <p:nvPr/>
          </p:nvSpPr>
          <p:spPr bwMode="auto">
            <a:xfrm>
              <a:off x="855" y="2081"/>
              <a:ext cx="604" cy="0"/>
            </a:xfrm>
            <a:prstGeom prst="line">
              <a:avLst/>
            </a:prstGeom>
            <a:noFill/>
            <a:ln w="57150" cap="rnd">
              <a:solidFill>
                <a:srgbClr val="FF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74" name="Line 11"/>
            <p:cNvSpPr>
              <a:spLocks noChangeShapeType="1"/>
            </p:cNvSpPr>
            <p:nvPr/>
          </p:nvSpPr>
          <p:spPr bwMode="auto">
            <a:xfrm>
              <a:off x="855" y="1778"/>
              <a:ext cx="1812" cy="0"/>
            </a:xfrm>
            <a:prstGeom prst="line">
              <a:avLst/>
            </a:prstGeom>
            <a:noFill/>
            <a:ln w="57150" cap="rnd">
              <a:solidFill>
                <a:srgbClr val="FF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75" name="Line 10"/>
            <p:cNvSpPr>
              <a:spLocks noChangeShapeType="1"/>
            </p:cNvSpPr>
            <p:nvPr/>
          </p:nvSpPr>
          <p:spPr bwMode="auto">
            <a:xfrm>
              <a:off x="1459" y="2385"/>
              <a:ext cx="0" cy="304"/>
            </a:xfrm>
            <a:prstGeom prst="line">
              <a:avLst/>
            </a:prstGeom>
            <a:noFill/>
            <a:ln w="57150" cap="rnd">
              <a:solidFill>
                <a:srgbClr val="FF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76" name="Line 9"/>
            <p:cNvSpPr>
              <a:spLocks noChangeShapeType="1"/>
            </p:cNvSpPr>
            <p:nvPr/>
          </p:nvSpPr>
          <p:spPr bwMode="auto">
            <a:xfrm>
              <a:off x="1459" y="2081"/>
              <a:ext cx="0" cy="304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77" name="Line 8"/>
            <p:cNvSpPr>
              <a:spLocks noChangeShapeType="1"/>
            </p:cNvSpPr>
            <p:nvPr/>
          </p:nvSpPr>
          <p:spPr bwMode="auto">
            <a:xfrm flipV="1">
              <a:off x="855" y="2385"/>
              <a:ext cx="604" cy="304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78" name="Line 7"/>
            <p:cNvSpPr>
              <a:spLocks noChangeShapeType="1"/>
            </p:cNvSpPr>
            <p:nvPr/>
          </p:nvSpPr>
          <p:spPr bwMode="auto">
            <a:xfrm flipV="1">
              <a:off x="1459" y="1778"/>
              <a:ext cx="1208" cy="303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79" name="Line 6"/>
            <p:cNvSpPr>
              <a:spLocks noChangeShapeType="1"/>
            </p:cNvSpPr>
            <p:nvPr/>
          </p:nvSpPr>
          <p:spPr bwMode="auto">
            <a:xfrm>
              <a:off x="2667" y="1778"/>
              <a:ext cx="0" cy="911"/>
            </a:xfrm>
            <a:prstGeom prst="line">
              <a:avLst/>
            </a:prstGeom>
            <a:noFill/>
            <a:ln w="57150" cap="rnd">
              <a:solidFill>
                <a:srgbClr val="FF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5365" name="Rectangle 17"/>
          <p:cNvSpPr>
            <a:spLocks noChangeArrowheads="1"/>
          </p:cNvSpPr>
          <p:nvPr/>
        </p:nvSpPr>
        <p:spPr bwMode="auto">
          <a:xfrm>
            <a:off x="3203575" y="1268413"/>
            <a:ext cx="5616575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pt-BR" altLang="pt-BR" sz="2000">
                <a:solidFill>
                  <a:srgbClr val="FFFFFF"/>
                </a:solidFill>
                <a:cs typeface="Times New Roman" pitchFamily="18" charset="0"/>
              </a:rPr>
              <a:t>        </a:t>
            </a:r>
            <a:r>
              <a:rPr lang="pt-BR" altLang="pt-BR" sz="2000" baseline="30000">
                <a:solidFill>
                  <a:srgbClr val="FFFFFF"/>
                </a:solidFill>
                <a:cs typeface="Times New Roman" pitchFamily="18" charset="0"/>
              </a:rPr>
              <a:t>              </a:t>
            </a:r>
            <a:endParaRPr lang="pt-BR" altLang="pt-BR" sz="2000">
              <a:solidFill>
                <a:srgbClr val="FFFFFF"/>
              </a:solidFill>
            </a:endParaRPr>
          </a:p>
          <a:p>
            <a:pPr algn="l"/>
            <a:r>
              <a:rPr lang="pt-BR" altLang="pt-BR" sz="2000">
                <a:solidFill>
                  <a:srgbClr val="FFFFFF"/>
                </a:solidFill>
                <a:cs typeface="Times New Roman" pitchFamily="18" charset="0"/>
              </a:rPr>
              <a:t>                      </a:t>
            </a:r>
            <a:r>
              <a:rPr lang="pt-BR" altLang="pt-BR" sz="2000" b="1">
                <a:solidFill>
                  <a:srgbClr val="FFFFFF"/>
                </a:solidFill>
                <a:cs typeface="Times New Roman" pitchFamily="18" charset="0"/>
              </a:rPr>
              <a:t>Q (cal)</a:t>
            </a:r>
          </a:p>
          <a:p>
            <a:pPr algn="l"/>
            <a:endParaRPr lang="pt-BR" altLang="pt-BR" sz="2000" b="1">
              <a:solidFill>
                <a:srgbClr val="FFFFFF"/>
              </a:solidFill>
            </a:endParaRPr>
          </a:p>
          <a:p>
            <a:pPr algn="l"/>
            <a:r>
              <a:rPr lang="pt-BR" altLang="pt-BR" sz="2000">
                <a:solidFill>
                  <a:srgbClr val="FFFFFF"/>
                </a:solidFill>
                <a:cs typeface="Times New Roman" pitchFamily="18" charset="0"/>
              </a:rPr>
              <a:t>              150</a:t>
            </a:r>
            <a:endParaRPr lang="pt-BR" altLang="pt-BR" sz="2000">
              <a:solidFill>
                <a:srgbClr val="FFFFFF"/>
              </a:solidFill>
            </a:endParaRPr>
          </a:p>
          <a:p>
            <a:pPr algn="l"/>
            <a:r>
              <a:rPr lang="pt-BR" altLang="pt-BR" sz="2000">
                <a:solidFill>
                  <a:srgbClr val="FFFFFF"/>
                </a:solidFill>
                <a:cs typeface="Times New Roman" pitchFamily="18" charset="0"/>
              </a:rPr>
              <a:t>              100</a:t>
            </a:r>
            <a:endParaRPr lang="pt-BR" altLang="pt-BR" sz="2000">
              <a:solidFill>
                <a:srgbClr val="FFFFFF"/>
              </a:solidFill>
            </a:endParaRPr>
          </a:p>
          <a:p>
            <a:pPr algn="l"/>
            <a:r>
              <a:rPr lang="pt-BR" altLang="pt-BR" sz="2000">
                <a:solidFill>
                  <a:srgbClr val="FFFFFF"/>
                </a:solidFill>
                <a:cs typeface="Times New Roman" pitchFamily="18" charset="0"/>
              </a:rPr>
              <a:t>                </a:t>
            </a:r>
            <a:endParaRPr lang="pt-BR" altLang="pt-BR" sz="2000">
              <a:solidFill>
                <a:srgbClr val="FFFFFF"/>
              </a:solidFill>
            </a:endParaRPr>
          </a:p>
          <a:p>
            <a:pPr algn="l"/>
            <a:r>
              <a:rPr lang="pt-BR" altLang="pt-BR" sz="2000">
                <a:solidFill>
                  <a:srgbClr val="FFFFFF"/>
                </a:solidFill>
                <a:cs typeface="Times New Roman" pitchFamily="18" charset="0"/>
              </a:rPr>
              <a:t>                50</a:t>
            </a:r>
            <a:endParaRPr lang="pt-BR" altLang="pt-BR" sz="2000">
              <a:solidFill>
                <a:srgbClr val="FFFFFF"/>
              </a:solidFill>
            </a:endParaRPr>
          </a:p>
          <a:p>
            <a:pPr algn="l"/>
            <a:r>
              <a:rPr lang="pt-BR" altLang="pt-BR" sz="2000">
                <a:solidFill>
                  <a:srgbClr val="FFFFFF"/>
                </a:solidFill>
                <a:cs typeface="Times New Roman" pitchFamily="18" charset="0"/>
              </a:rPr>
              <a:t>                   </a:t>
            </a:r>
            <a:endParaRPr lang="pt-BR" altLang="pt-BR" sz="2000">
              <a:solidFill>
                <a:srgbClr val="FFFFFF"/>
              </a:solidFill>
            </a:endParaRPr>
          </a:p>
          <a:p>
            <a:pPr algn="l"/>
            <a:r>
              <a:rPr lang="pt-BR" altLang="pt-BR" sz="2000">
                <a:solidFill>
                  <a:srgbClr val="FFFFFF"/>
                </a:solidFill>
                <a:cs typeface="Times New Roman" pitchFamily="18" charset="0"/>
              </a:rPr>
              <a:t>                 0            100        200        300 t(</a:t>
            </a:r>
            <a:r>
              <a:rPr lang="pt-BR" altLang="pt-BR" sz="2000" b="1">
                <a:solidFill>
                  <a:srgbClr val="FFFFFF"/>
                </a:solidFill>
                <a:cs typeface="Times New Roman" pitchFamily="18" charset="0"/>
              </a:rPr>
              <a:t>°C)</a:t>
            </a:r>
            <a:endParaRPr lang="pt-BR" altLang="pt-BR" sz="2000" b="1">
              <a:solidFill>
                <a:srgbClr val="FFFFFF"/>
              </a:solidFill>
            </a:endParaRPr>
          </a:p>
          <a:p>
            <a:pPr algn="l"/>
            <a:endParaRPr lang="pt-BR" altLang="pt-BR" sz="2000">
              <a:solidFill>
                <a:srgbClr val="FFFFFF"/>
              </a:solidFill>
            </a:endParaRPr>
          </a:p>
        </p:txBody>
      </p:sp>
      <p:sp>
        <p:nvSpPr>
          <p:cNvPr id="15366" name="Rectangle 18"/>
          <p:cNvSpPr>
            <a:spLocks noChangeArrowheads="1"/>
          </p:cNvSpPr>
          <p:nvPr/>
        </p:nvSpPr>
        <p:spPr bwMode="auto">
          <a:xfrm>
            <a:off x="71438" y="1916113"/>
            <a:ext cx="37084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pt-BR" altLang="pt-BR"/>
              <a:t>O calor específico da substância no estado líquido, em calorias por grama grau centígrado (cal/g°C), é:</a:t>
            </a:r>
          </a:p>
        </p:txBody>
      </p:sp>
      <p:sp>
        <p:nvSpPr>
          <p:cNvPr id="272403" name="Rectangle 19"/>
          <p:cNvSpPr>
            <a:spLocks noChangeArrowheads="1"/>
          </p:cNvSpPr>
          <p:nvPr/>
        </p:nvSpPr>
        <p:spPr bwMode="auto">
          <a:xfrm>
            <a:off x="4284663" y="4292600"/>
            <a:ext cx="2232025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pt-BR" altLang="pt-BR">
                <a:solidFill>
                  <a:srgbClr val="FFCC00"/>
                </a:solidFill>
              </a:rPr>
              <a:t>Solução:</a:t>
            </a:r>
          </a:p>
          <a:p>
            <a:pPr algn="l" eaLnBrk="1" hangingPunct="1"/>
            <a:r>
              <a:rPr lang="pt-BR" altLang="pt-BR">
                <a:solidFill>
                  <a:srgbClr val="FFCC00"/>
                </a:solidFill>
              </a:rPr>
              <a:t>Q = m.c.</a:t>
            </a:r>
            <a:r>
              <a:rPr lang="pt-BR" altLang="pt-BR">
                <a:solidFill>
                  <a:srgbClr val="FFCC00"/>
                </a:solidFill>
                <a:sym typeface="Symbol" pitchFamily="18" charset="2"/>
              </a:rPr>
              <a:t>T</a:t>
            </a:r>
          </a:p>
          <a:p>
            <a:pPr algn="l" eaLnBrk="1" hangingPunct="1"/>
            <a:r>
              <a:rPr lang="pt-BR" altLang="pt-BR">
                <a:solidFill>
                  <a:srgbClr val="FFCC00"/>
                </a:solidFill>
                <a:sym typeface="Symbol" pitchFamily="18" charset="2"/>
              </a:rPr>
              <a:t>50-0 = 5.c.100</a:t>
            </a:r>
          </a:p>
          <a:p>
            <a:pPr algn="l" eaLnBrk="1" hangingPunct="1"/>
            <a:r>
              <a:rPr lang="pt-BR" altLang="pt-BR">
                <a:solidFill>
                  <a:srgbClr val="FFCC00"/>
                </a:solidFill>
                <a:sym typeface="Symbol" pitchFamily="18" charset="2"/>
              </a:rPr>
              <a:t>50 = 5.c.100</a:t>
            </a:r>
          </a:p>
          <a:p>
            <a:pPr algn="l" eaLnBrk="1" hangingPunct="1"/>
            <a:r>
              <a:rPr lang="pt-BR" altLang="pt-BR">
                <a:solidFill>
                  <a:srgbClr val="FFCC00"/>
                </a:solidFill>
                <a:sym typeface="Symbol" pitchFamily="18" charset="2"/>
              </a:rPr>
              <a:t>c = 0,1cal/g°c</a:t>
            </a:r>
          </a:p>
          <a:p>
            <a:pPr algn="l" eaLnBrk="1" hangingPunct="1"/>
            <a:endParaRPr lang="pt-BR" altLang="pt-BR">
              <a:solidFill>
                <a:srgbClr val="FFCC00"/>
              </a:solidFill>
              <a:sym typeface="Symbol" pitchFamily="18" charset="2"/>
            </a:endParaRPr>
          </a:p>
        </p:txBody>
      </p:sp>
      <p:sp>
        <p:nvSpPr>
          <p:cNvPr id="15368" name="Rectangle 24"/>
          <p:cNvSpPr>
            <a:spLocks noChangeArrowheads="1"/>
          </p:cNvSpPr>
          <p:nvPr/>
        </p:nvSpPr>
        <p:spPr bwMode="auto">
          <a:xfrm>
            <a:off x="642938" y="3933825"/>
            <a:ext cx="1120775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marL="342900" indent="-3429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FontTx/>
              <a:buAutoNum type="alphaLcParenR"/>
            </a:pPr>
            <a:r>
              <a:rPr lang="pt-BR" altLang="pt-BR"/>
              <a:t>0,01</a:t>
            </a:r>
          </a:p>
          <a:p>
            <a:pPr algn="l" eaLnBrk="1" hangingPunct="1">
              <a:buFontTx/>
              <a:buAutoNum type="alphaLcParenR"/>
            </a:pPr>
            <a:r>
              <a:rPr lang="pt-BR" altLang="pt-BR"/>
              <a:t>0,1</a:t>
            </a:r>
          </a:p>
          <a:p>
            <a:pPr algn="l" eaLnBrk="1" hangingPunct="1">
              <a:buFontTx/>
              <a:buAutoNum type="alphaLcParenR"/>
            </a:pPr>
            <a:r>
              <a:rPr lang="pt-BR" altLang="pt-BR"/>
              <a:t>0,5</a:t>
            </a:r>
          </a:p>
          <a:p>
            <a:pPr algn="l" eaLnBrk="1" hangingPunct="1">
              <a:buFontTx/>
              <a:buAutoNum type="alphaLcParenR"/>
            </a:pPr>
            <a:r>
              <a:rPr lang="pt-BR" altLang="pt-BR"/>
              <a:t>1</a:t>
            </a:r>
          </a:p>
          <a:p>
            <a:pPr algn="l" eaLnBrk="1" hangingPunct="1">
              <a:buFontTx/>
              <a:buAutoNum type="alphaLcParenR"/>
            </a:pPr>
            <a:r>
              <a:rPr lang="pt-BR" altLang="pt-BR"/>
              <a:t>5</a:t>
            </a:r>
          </a:p>
        </p:txBody>
      </p:sp>
      <p:sp>
        <p:nvSpPr>
          <p:cNvPr id="272409" name="Rectangle 25"/>
          <p:cNvSpPr>
            <a:spLocks noChangeArrowheads="1"/>
          </p:cNvSpPr>
          <p:nvPr/>
        </p:nvSpPr>
        <p:spPr bwMode="auto">
          <a:xfrm>
            <a:off x="395288" y="4292600"/>
            <a:ext cx="395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b="1">
                <a:solidFill>
                  <a:srgbClr val="FF3300"/>
                </a:solidFill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7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7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40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714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pt-BR" smtClean="0"/>
              <a:t>Exemplos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50825" y="692150"/>
            <a:ext cx="885825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pt-BR" altLang="pt-BR">
                <a:solidFill>
                  <a:srgbClr val="FFFFFF"/>
                </a:solidFill>
                <a:cs typeface="Times New Roman" pitchFamily="18" charset="0"/>
              </a:rPr>
              <a:t>(UFSM-95) O gráfico representa o calor absorvido por 5 g de uma substância inicialmente no estado líquido, em função da temperatura.</a:t>
            </a:r>
            <a:endParaRPr lang="pt-BR" altLang="pt-BR">
              <a:solidFill>
                <a:srgbClr val="FFFFFF"/>
              </a:solidFill>
            </a:endParaRPr>
          </a:p>
          <a:p>
            <a:pPr algn="l"/>
            <a:endParaRPr lang="pt-BR" altLang="pt-BR">
              <a:solidFill>
                <a:srgbClr val="FFFFFF"/>
              </a:solidFill>
            </a:endParaRPr>
          </a:p>
        </p:txBody>
      </p:sp>
      <p:sp>
        <p:nvSpPr>
          <p:cNvPr id="16388" name="Rectangle 18"/>
          <p:cNvSpPr>
            <a:spLocks noChangeArrowheads="1"/>
          </p:cNvSpPr>
          <p:nvPr/>
        </p:nvSpPr>
        <p:spPr bwMode="auto">
          <a:xfrm>
            <a:off x="323850" y="2133600"/>
            <a:ext cx="316865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pt-BR" altLang="pt-BR"/>
              <a:t>O calor latente de vaporização da substância, em calorias por grama, é:</a:t>
            </a:r>
            <a:r>
              <a:rPr lang="pt-BR" altLang="pt-BR" b="1" i="1"/>
              <a:t> </a:t>
            </a:r>
          </a:p>
        </p:txBody>
      </p:sp>
      <p:sp>
        <p:nvSpPr>
          <p:cNvPr id="280595" name="Rectangle 19"/>
          <p:cNvSpPr>
            <a:spLocks noChangeArrowheads="1"/>
          </p:cNvSpPr>
          <p:nvPr/>
        </p:nvSpPr>
        <p:spPr bwMode="auto">
          <a:xfrm>
            <a:off x="4067175" y="4459288"/>
            <a:ext cx="2736850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pt-BR" altLang="pt-BR">
                <a:solidFill>
                  <a:srgbClr val="FFCC00"/>
                </a:solidFill>
              </a:rPr>
              <a:t>Solução:</a:t>
            </a:r>
          </a:p>
          <a:p>
            <a:pPr algn="l" eaLnBrk="1" hangingPunct="1"/>
            <a:r>
              <a:rPr lang="pt-BR" altLang="pt-BR">
                <a:solidFill>
                  <a:srgbClr val="FFCC00"/>
                </a:solidFill>
              </a:rPr>
              <a:t>Q = m.L</a:t>
            </a:r>
            <a:endParaRPr lang="pt-BR" altLang="pt-BR">
              <a:solidFill>
                <a:srgbClr val="FFCC00"/>
              </a:solidFill>
              <a:sym typeface="Symbol" pitchFamily="18" charset="2"/>
            </a:endParaRPr>
          </a:p>
          <a:p>
            <a:pPr algn="l" eaLnBrk="1" hangingPunct="1"/>
            <a:r>
              <a:rPr lang="pt-BR" altLang="pt-BR">
                <a:solidFill>
                  <a:srgbClr val="FFCC00"/>
                </a:solidFill>
                <a:sym typeface="Symbol" pitchFamily="18" charset="2"/>
              </a:rPr>
              <a:t>100-50 = 5.L</a:t>
            </a:r>
          </a:p>
          <a:p>
            <a:pPr algn="l" eaLnBrk="1" hangingPunct="1"/>
            <a:r>
              <a:rPr lang="pt-BR" altLang="pt-BR">
                <a:solidFill>
                  <a:srgbClr val="FFCC00"/>
                </a:solidFill>
                <a:sym typeface="Symbol" pitchFamily="18" charset="2"/>
              </a:rPr>
              <a:t>50 = 5.L</a:t>
            </a:r>
          </a:p>
          <a:p>
            <a:pPr algn="l" eaLnBrk="1" hangingPunct="1"/>
            <a:r>
              <a:rPr lang="pt-BR" altLang="pt-BR">
                <a:solidFill>
                  <a:srgbClr val="FFCC00"/>
                </a:solidFill>
                <a:sym typeface="Symbol" pitchFamily="18" charset="2"/>
              </a:rPr>
              <a:t>L = 10cal/g</a:t>
            </a:r>
          </a:p>
          <a:p>
            <a:pPr algn="l" eaLnBrk="1" hangingPunct="1"/>
            <a:endParaRPr lang="pt-BR" altLang="pt-BR">
              <a:solidFill>
                <a:srgbClr val="FFCC00"/>
              </a:solidFill>
              <a:sym typeface="Symbol" pitchFamily="18" charset="2"/>
            </a:endParaRPr>
          </a:p>
        </p:txBody>
      </p:sp>
      <p:grpSp>
        <p:nvGrpSpPr>
          <p:cNvPr id="16390" name="Group 20"/>
          <p:cNvGrpSpPr>
            <a:grpSpLocks/>
          </p:cNvGrpSpPr>
          <p:nvPr/>
        </p:nvGrpSpPr>
        <p:grpSpPr bwMode="auto">
          <a:xfrm>
            <a:off x="4067175" y="1844675"/>
            <a:ext cx="3973513" cy="2089150"/>
            <a:chOff x="423" y="1474"/>
            <a:chExt cx="2503" cy="1316"/>
          </a:xfrm>
        </p:grpSpPr>
        <p:sp>
          <p:nvSpPr>
            <p:cNvPr id="16394" name="Line 21"/>
            <p:cNvSpPr>
              <a:spLocks noChangeShapeType="1"/>
            </p:cNvSpPr>
            <p:nvPr/>
          </p:nvSpPr>
          <p:spPr bwMode="auto">
            <a:xfrm flipV="1">
              <a:off x="855" y="1474"/>
              <a:ext cx="0" cy="1316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395" name="Line 22"/>
            <p:cNvSpPr>
              <a:spLocks noChangeShapeType="1"/>
            </p:cNvSpPr>
            <p:nvPr/>
          </p:nvSpPr>
          <p:spPr bwMode="auto">
            <a:xfrm>
              <a:off x="423" y="2689"/>
              <a:ext cx="2503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396" name="Line 23"/>
            <p:cNvSpPr>
              <a:spLocks noChangeShapeType="1"/>
            </p:cNvSpPr>
            <p:nvPr/>
          </p:nvSpPr>
          <p:spPr bwMode="auto">
            <a:xfrm>
              <a:off x="855" y="2385"/>
              <a:ext cx="604" cy="0"/>
            </a:xfrm>
            <a:prstGeom prst="line">
              <a:avLst/>
            </a:prstGeom>
            <a:noFill/>
            <a:ln w="57150" cap="rnd">
              <a:solidFill>
                <a:srgbClr val="FF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397" name="Line 24"/>
            <p:cNvSpPr>
              <a:spLocks noChangeShapeType="1"/>
            </p:cNvSpPr>
            <p:nvPr/>
          </p:nvSpPr>
          <p:spPr bwMode="auto">
            <a:xfrm>
              <a:off x="855" y="2081"/>
              <a:ext cx="604" cy="0"/>
            </a:xfrm>
            <a:prstGeom prst="line">
              <a:avLst/>
            </a:prstGeom>
            <a:noFill/>
            <a:ln w="57150" cap="rnd">
              <a:solidFill>
                <a:srgbClr val="FF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398" name="Line 25"/>
            <p:cNvSpPr>
              <a:spLocks noChangeShapeType="1"/>
            </p:cNvSpPr>
            <p:nvPr/>
          </p:nvSpPr>
          <p:spPr bwMode="auto">
            <a:xfrm>
              <a:off x="855" y="1778"/>
              <a:ext cx="1812" cy="0"/>
            </a:xfrm>
            <a:prstGeom prst="line">
              <a:avLst/>
            </a:prstGeom>
            <a:noFill/>
            <a:ln w="57150" cap="rnd">
              <a:solidFill>
                <a:srgbClr val="FF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399" name="Line 26"/>
            <p:cNvSpPr>
              <a:spLocks noChangeShapeType="1"/>
            </p:cNvSpPr>
            <p:nvPr/>
          </p:nvSpPr>
          <p:spPr bwMode="auto">
            <a:xfrm>
              <a:off x="1459" y="2385"/>
              <a:ext cx="0" cy="304"/>
            </a:xfrm>
            <a:prstGeom prst="line">
              <a:avLst/>
            </a:prstGeom>
            <a:noFill/>
            <a:ln w="57150" cap="rnd">
              <a:solidFill>
                <a:srgbClr val="FF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400" name="Line 27"/>
            <p:cNvSpPr>
              <a:spLocks noChangeShapeType="1"/>
            </p:cNvSpPr>
            <p:nvPr/>
          </p:nvSpPr>
          <p:spPr bwMode="auto">
            <a:xfrm>
              <a:off x="1459" y="2081"/>
              <a:ext cx="0" cy="304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401" name="Line 28"/>
            <p:cNvSpPr>
              <a:spLocks noChangeShapeType="1"/>
            </p:cNvSpPr>
            <p:nvPr/>
          </p:nvSpPr>
          <p:spPr bwMode="auto">
            <a:xfrm flipV="1">
              <a:off x="855" y="2385"/>
              <a:ext cx="604" cy="304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402" name="Line 29"/>
            <p:cNvSpPr>
              <a:spLocks noChangeShapeType="1"/>
            </p:cNvSpPr>
            <p:nvPr/>
          </p:nvSpPr>
          <p:spPr bwMode="auto">
            <a:xfrm flipV="1">
              <a:off x="1459" y="1778"/>
              <a:ext cx="1208" cy="303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403" name="Line 30"/>
            <p:cNvSpPr>
              <a:spLocks noChangeShapeType="1"/>
            </p:cNvSpPr>
            <p:nvPr/>
          </p:nvSpPr>
          <p:spPr bwMode="auto">
            <a:xfrm>
              <a:off x="2667" y="1778"/>
              <a:ext cx="0" cy="911"/>
            </a:xfrm>
            <a:prstGeom prst="line">
              <a:avLst/>
            </a:prstGeom>
            <a:noFill/>
            <a:ln w="57150" cap="rnd">
              <a:solidFill>
                <a:srgbClr val="FF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6391" name="Rectangle 31"/>
          <p:cNvSpPr>
            <a:spLocks noChangeArrowheads="1"/>
          </p:cNvSpPr>
          <p:nvPr/>
        </p:nvSpPr>
        <p:spPr bwMode="auto">
          <a:xfrm>
            <a:off x="3203575" y="1268413"/>
            <a:ext cx="5616575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pt-BR" altLang="pt-BR" sz="2000">
                <a:solidFill>
                  <a:srgbClr val="FFFFFF"/>
                </a:solidFill>
                <a:cs typeface="Times New Roman" pitchFamily="18" charset="0"/>
              </a:rPr>
              <a:t>        </a:t>
            </a:r>
            <a:r>
              <a:rPr lang="pt-BR" altLang="pt-BR" sz="2000" baseline="30000">
                <a:solidFill>
                  <a:srgbClr val="FFFFFF"/>
                </a:solidFill>
                <a:cs typeface="Times New Roman" pitchFamily="18" charset="0"/>
              </a:rPr>
              <a:t>              </a:t>
            </a:r>
            <a:endParaRPr lang="pt-BR" altLang="pt-BR" sz="2000">
              <a:solidFill>
                <a:srgbClr val="FFFFFF"/>
              </a:solidFill>
            </a:endParaRPr>
          </a:p>
          <a:p>
            <a:pPr algn="l"/>
            <a:r>
              <a:rPr lang="pt-BR" altLang="pt-BR" sz="2000">
                <a:solidFill>
                  <a:srgbClr val="FFFFFF"/>
                </a:solidFill>
                <a:cs typeface="Times New Roman" pitchFamily="18" charset="0"/>
              </a:rPr>
              <a:t>                      </a:t>
            </a:r>
            <a:r>
              <a:rPr lang="pt-BR" altLang="pt-BR" sz="2000" b="1">
                <a:solidFill>
                  <a:srgbClr val="FFFFFF"/>
                </a:solidFill>
                <a:cs typeface="Times New Roman" pitchFamily="18" charset="0"/>
              </a:rPr>
              <a:t>Q (cal)</a:t>
            </a:r>
          </a:p>
          <a:p>
            <a:pPr algn="l"/>
            <a:endParaRPr lang="pt-BR" altLang="pt-BR" sz="2000" b="1">
              <a:solidFill>
                <a:srgbClr val="FFFFFF"/>
              </a:solidFill>
            </a:endParaRPr>
          </a:p>
          <a:p>
            <a:pPr algn="l"/>
            <a:r>
              <a:rPr lang="pt-BR" altLang="pt-BR" sz="2000">
                <a:solidFill>
                  <a:srgbClr val="FFFFFF"/>
                </a:solidFill>
                <a:cs typeface="Times New Roman" pitchFamily="18" charset="0"/>
              </a:rPr>
              <a:t>              150</a:t>
            </a:r>
            <a:endParaRPr lang="pt-BR" altLang="pt-BR" sz="2000">
              <a:solidFill>
                <a:srgbClr val="FFFFFF"/>
              </a:solidFill>
            </a:endParaRPr>
          </a:p>
          <a:p>
            <a:pPr algn="l"/>
            <a:r>
              <a:rPr lang="pt-BR" altLang="pt-BR" sz="2000">
                <a:solidFill>
                  <a:srgbClr val="FFFFFF"/>
                </a:solidFill>
                <a:cs typeface="Times New Roman" pitchFamily="18" charset="0"/>
              </a:rPr>
              <a:t>              100</a:t>
            </a:r>
            <a:endParaRPr lang="pt-BR" altLang="pt-BR" sz="2000">
              <a:solidFill>
                <a:srgbClr val="FFFFFF"/>
              </a:solidFill>
            </a:endParaRPr>
          </a:p>
          <a:p>
            <a:pPr algn="l"/>
            <a:r>
              <a:rPr lang="pt-BR" altLang="pt-BR" sz="2000">
                <a:solidFill>
                  <a:srgbClr val="FFFFFF"/>
                </a:solidFill>
                <a:cs typeface="Times New Roman" pitchFamily="18" charset="0"/>
              </a:rPr>
              <a:t>                </a:t>
            </a:r>
            <a:endParaRPr lang="pt-BR" altLang="pt-BR" sz="2000">
              <a:solidFill>
                <a:srgbClr val="FFFFFF"/>
              </a:solidFill>
            </a:endParaRPr>
          </a:p>
          <a:p>
            <a:pPr algn="l"/>
            <a:r>
              <a:rPr lang="pt-BR" altLang="pt-BR" sz="2000">
                <a:solidFill>
                  <a:srgbClr val="FFFFFF"/>
                </a:solidFill>
                <a:cs typeface="Times New Roman" pitchFamily="18" charset="0"/>
              </a:rPr>
              <a:t>                50</a:t>
            </a:r>
            <a:endParaRPr lang="pt-BR" altLang="pt-BR" sz="2000">
              <a:solidFill>
                <a:srgbClr val="FFFFFF"/>
              </a:solidFill>
            </a:endParaRPr>
          </a:p>
          <a:p>
            <a:pPr algn="l"/>
            <a:r>
              <a:rPr lang="pt-BR" altLang="pt-BR" sz="2000">
                <a:solidFill>
                  <a:srgbClr val="FFFFFF"/>
                </a:solidFill>
                <a:cs typeface="Times New Roman" pitchFamily="18" charset="0"/>
              </a:rPr>
              <a:t>                   </a:t>
            </a:r>
            <a:endParaRPr lang="pt-BR" altLang="pt-BR" sz="2000">
              <a:solidFill>
                <a:srgbClr val="FFFFFF"/>
              </a:solidFill>
            </a:endParaRPr>
          </a:p>
          <a:p>
            <a:pPr algn="l"/>
            <a:r>
              <a:rPr lang="pt-BR" altLang="pt-BR" sz="2000">
                <a:solidFill>
                  <a:srgbClr val="FFFFFF"/>
                </a:solidFill>
                <a:cs typeface="Times New Roman" pitchFamily="18" charset="0"/>
              </a:rPr>
              <a:t>                 0            100        200        300    t(</a:t>
            </a:r>
            <a:r>
              <a:rPr lang="pt-BR" altLang="pt-BR" sz="2000" b="1">
                <a:solidFill>
                  <a:srgbClr val="FFFFFF"/>
                </a:solidFill>
                <a:cs typeface="Times New Roman" pitchFamily="18" charset="0"/>
              </a:rPr>
              <a:t>°C)</a:t>
            </a:r>
            <a:endParaRPr lang="pt-BR" altLang="pt-BR" sz="2000" b="1">
              <a:solidFill>
                <a:srgbClr val="FFFFFF"/>
              </a:solidFill>
            </a:endParaRPr>
          </a:p>
          <a:p>
            <a:pPr algn="l"/>
            <a:endParaRPr lang="pt-BR" altLang="pt-BR" sz="2000">
              <a:solidFill>
                <a:srgbClr val="FFFFFF"/>
              </a:solidFill>
            </a:endParaRPr>
          </a:p>
        </p:txBody>
      </p:sp>
      <p:sp>
        <p:nvSpPr>
          <p:cNvPr id="16392" name="Rectangle 32"/>
          <p:cNvSpPr>
            <a:spLocks noChangeArrowheads="1"/>
          </p:cNvSpPr>
          <p:nvPr/>
        </p:nvSpPr>
        <p:spPr bwMode="auto">
          <a:xfrm>
            <a:off x="611188" y="3743325"/>
            <a:ext cx="1512887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FontTx/>
              <a:buAutoNum type="alphaLcParenR"/>
            </a:pPr>
            <a:r>
              <a:rPr lang="pt-BR" altLang="pt-BR"/>
              <a:t>5</a:t>
            </a:r>
          </a:p>
          <a:p>
            <a:pPr algn="l" eaLnBrk="1" hangingPunct="1">
              <a:buFontTx/>
              <a:buAutoNum type="alphaLcParenR"/>
            </a:pPr>
            <a:r>
              <a:rPr lang="pt-BR" altLang="pt-BR"/>
              <a:t>10</a:t>
            </a:r>
          </a:p>
          <a:p>
            <a:pPr algn="l" eaLnBrk="1" hangingPunct="1">
              <a:buFontTx/>
              <a:buAutoNum type="alphaLcParenR"/>
            </a:pPr>
            <a:r>
              <a:rPr lang="pt-BR" altLang="pt-BR"/>
              <a:t>15</a:t>
            </a:r>
          </a:p>
          <a:p>
            <a:pPr algn="l" eaLnBrk="1" hangingPunct="1">
              <a:buFontTx/>
              <a:buAutoNum type="alphaLcParenR"/>
            </a:pPr>
            <a:r>
              <a:rPr lang="pt-BR" altLang="pt-BR"/>
              <a:t>20</a:t>
            </a:r>
          </a:p>
          <a:p>
            <a:pPr algn="l" eaLnBrk="1" hangingPunct="1">
              <a:buFontTx/>
              <a:buAutoNum type="alphaLcParenR"/>
            </a:pPr>
            <a:r>
              <a:rPr lang="pt-BR" altLang="pt-BR"/>
              <a:t>25</a:t>
            </a:r>
          </a:p>
        </p:txBody>
      </p:sp>
      <p:sp>
        <p:nvSpPr>
          <p:cNvPr id="280609" name="Rectangle 33"/>
          <p:cNvSpPr>
            <a:spLocks noChangeArrowheads="1"/>
          </p:cNvSpPr>
          <p:nvPr/>
        </p:nvSpPr>
        <p:spPr bwMode="auto">
          <a:xfrm>
            <a:off x="369888" y="4124325"/>
            <a:ext cx="395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b="1">
                <a:solidFill>
                  <a:srgbClr val="FF3300"/>
                </a:solidFill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8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8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8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8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8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60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1331913" y="188913"/>
            <a:ext cx="698341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3200" b="1" i="1">
                <a:solidFill>
                  <a:srgbClr val="FF3300"/>
                </a:solidFill>
              </a:rPr>
              <a:t>Princípio geral das trocas de calor</a:t>
            </a:r>
          </a:p>
        </p:txBody>
      </p:sp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323850" y="1773238"/>
            <a:ext cx="4968875" cy="679450"/>
          </a:xfrm>
          <a:prstGeom prst="rect">
            <a:avLst/>
          </a:prstGeom>
          <a:solidFill>
            <a:srgbClr val="FF6600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3600" b="1" i="1"/>
              <a:t>Q</a:t>
            </a:r>
            <a:r>
              <a:rPr lang="pt-BR" altLang="pt-BR" sz="3600" b="1" i="1" baseline="-25000"/>
              <a:t>A</a:t>
            </a:r>
            <a:r>
              <a:rPr lang="pt-BR" altLang="pt-BR" sz="3600" b="1" i="1"/>
              <a:t> + Q</a:t>
            </a:r>
            <a:r>
              <a:rPr lang="pt-BR" altLang="pt-BR" sz="3600" b="1" i="1" baseline="-25000"/>
              <a:t>B</a:t>
            </a:r>
            <a:r>
              <a:rPr lang="pt-BR" altLang="pt-BR" sz="3600" b="1" i="1"/>
              <a:t> + Q</a:t>
            </a:r>
            <a:r>
              <a:rPr lang="pt-BR" altLang="pt-BR" sz="3600" b="1" i="1" baseline="-25000"/>
              <a:t>C</a:t>
            </a:r>
            <a:r>
              <a:rPr lang="pt-BR" altLang="pt-BR" sz="3600" b="1" i="1"/>
              <a:t> + ..... = 0</a:t>
            </a:r>
          </a:p>
        </p:txBody>
      </p:sp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250825" y="4868863"/>
            <a:ext cx="8893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b="1" i="1"/>
              <a:t>Corpo que aumenta de temperatura    </a:t>
            </a:r>
            <a:r>
              <a:rPr lang="pt-BR" altLang="pt-BR" b="1" i="1">
                <a:cs typeface="Arial" charset="0"/>
              </a:rPr>
              <a:t>→ </a:t>
            </a:r>
            <a:r>
              <a:rPr lang="pt-BR" altLang="pt-BR" b="1" i="1">
                <a:solidFill>
                  <a:srgbClr val="00FF00"/>
                </a:solidFill>
                <a:cs typeface="Arial" charset="0"/>
              </a:rPr>
              <a:t>Recebe c</a:t>
            </a:r>
            <a:r>
              <a:rPr lang="pt-BR" altLang="pt-BR" b="1" i="1">
                <a:solidFill>
                  <a:srgbClr val="00FF00"/>
                </a:solidFill>
              </a:rPr>
              <a:t>alor</a:t>
            </a:r>
          </a:p>
        </p:txBody>
      </p:sp>
      <p:sp>
        <p:nvSpPr>
          <p:cNvPr id="77832" name="Text Box 8"/>
          <p:cNvSpPr txBox="1">
            <a:spLocks noChangeArrowheads="1"/>
          </p:cNvSpPr>
          <p:nvPr/>
        </p:nvSpPr>
        <p:spPr bwMode="auto">
          <a:xfrm>
            <a:off x="250825" y="5661025"/>
            <a:ext cx="7740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b="1" i="1"/>
              <a:t>Corpo que diminui de temperatura </a:t>
            </a:r>
            <a:r>
              <a:rPr lang="pt-BR" altLang="pt-BR" b="1" i="1">
                <a:cs typeface="Arial" charset="0"/>
              </a:rPr>
              <a:t>→ </a:t>
            </a:r>
            <a:r>
              <a:rPr lang="pt-BR" altLang="pt-BR" b="1" i="1">
                <a:solidFill>
                  <a:srgbClr val="00FF00"/>
                </a:solidFill>
                <a:cs typeface="Arial" charset="0"/>
              </a:rPr>
              <a:t>Cede </a:t>
            </a:r>
            <a:r>
              <a:rPr lang="pt-BR" altLang="pt-BR" b="1" i="1">
                <a:solidFill>
                  <a:srgbClr val="00FF00"/>
                </a:solidFill>
              </a:rPr>
              <a:t>calor</a:t>
            </a:r>
          </a:p>
        </p:txBody>
      </p:sp>
      <p:sp>
        <p:nvSpPr>
          <p:cNvPr id="77844" name="Text Box 20"/>
          <p:cNvSpPr txBox="1">
            <a:spLocks noChangeArrowheads="1"/>
          </p:cNvSpPr>
          <p:nvPr/>
        </p:nvSpPr>
        <p:spPr bwMode="auto">
          <a:xfrm>
            <a:off x="395288" y="3181350"/>
            <a:ext cx="4968875" cy="679450"/>
          </a:xfrm>
          <a:prstGeom prst="rect">
            <a:avLst/>
          </a:prstGeom>
          <a:solidFill>
            <a:srgbClr val="FF6600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l-GR" altLang="pt-BR" sz="3600" b="1" i="1">
                <a:cs typeface="Arial" charset="0"/>
              </a:rPr>
              <a:t>Σ</a:t>
            </a:r>
            <a:r>
              <a:rPr lang="pt-BR" altLang="pt-BR" sz="3600" b="1" i="1"/>
              <a:t>Q</a:t>
            </a:r>
            <a:r>
              <a:rPr lang="pt-BR" altLang="pt-BR" sz="1600" b="1" i="1"/>
              <a:t>RECEBIDO</a:t>
            </a:r>
            <a:r>
              <a:rPr lang="pt-BR" altLang="pt-BR" sz="3600" b="1" i="1"/>
              <a:t> + </a:t>
            </a:r>
            <a:r>
              <a:rPr lang="el-GR" altLang="pt-BR" sz="3600" b="1" i="1"/>
              <a:t>Σ</a:t>
            </a:r>
            <a:r>
              <a:rPr lang="pt-BR" altLang="pt-BR" sz="3600" b="1" i="1"/>
              <a:t> Q</a:t>
            </a:r>
            <a:r>
              <a:rPr lang="pt-BR" altLang="pt-BR" sz="1800" b="1" i="1"/>
              <a:t>CEDIDO</a:t>
            </a:r>
            <a:r>
              <a:rPr lang="pt-BR" altLang="pt-BR" sz="3600" b="1" i="1"/>
              <a:t> = 0</a:t>
            </a:r>
          </a:p>
        </p:txBody>
      </p:sp>
      <p:graphicFrame>
        <p:nvGraphicFramePr>
          <p:cNvPr id="2050" name="Object 21"/>
          <p:cNvGraphicFramePr>
            <a:graphicFrameLocks noChangeAspect="1"/>
          </p:cNvGraphicFramePr>
          <p:nvPr>
            <p:ph/>
          </p:nvPr>
        </p:nvGraphicFramePr>
        <p:xfrm>
          <a:off x="3495675" y="1173163"/>
          <a:ext cx="2151063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ção" r:id="rId3" imgW="114120" imgH="215640" progId="Equation.3">
                  <p:embed/>
                </p:oleObj>
              </mc:Choice>
              <mc:Fallback>
                <p:oleObj name="Equação" r:id="rId3" imgW="114120" imgH="21564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5675" y="1173163"/>
                        <a:ext cx="2151063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56" name="Group 30"/>
          <p:cNvGrpSpPr>
            <a:grpSpLocks/>
          </p:cNvGrpSpPr>
          <p:nvPr/>
        </p:nvGrpSpPr>
        <p:grpSpPr bwMode="auto">
          <a:xfrm>
            <a:off x="6011863" y="1336675"/>
            <a:ext cx="2808287" cy="2813050"/>
            <a:chOff x="3787" y="799"/>
            <a:chExt cx="1769" cy="1772"/>
          </a:xfrm>
        </p:grpSpPr>
        <p:sp>
          <p:nvSpPr>
            <p:cNvPr id="2057" name="Oval 23"/>
            <p:cNvSpPr>
              <a:spLocks noChangeArrowheads="1"/>
            </p:cNvSpPr>
            <p:nvPr/>
          </p:nvSpPr>
          <p:spPr bwMode="auto">
            <a:xfrm>
              <a:off x="3969" y="890"/>
              <a:ext cx="453" cy="454"/>
            </a:xfrm>
            <a:prstGeom prst="ellipse">
              <a:avLst/>
            </a:prstGeom>
            <a:solidFill>
              <a:srgbClr val="99FF33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2058" name="Oval 24"/>
            <p:cNvSpPr>
              <a:spLocks noChangeArrowheads="1"/>
            </p:cNvSpPr>
            <p:nvPr/>
          </p:nvSpPr>
          <p:spPr bwMode="auto">
            <a:xfrm>
              <a:off x="5012" y="890"/>
              <a:ext cx="453" cy="454"/>
            </a:xfrm>
            <a:prstGeom prst="ellipse">
              <a:avLst/>
            </a:prstGeom>
            <a:solidFill>
              <a:srgbClr val="99FF33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2059" name="AutoShape 25"/>
            <p:cNvSpPr>
              <a:spLocks noChangeArrowheads="1"/>
            </p:cNvSpPr>
            <p:nvPr/>
          </p:nvSpPr>
          <p:spPr bwMode="auto">
            <a:xfrm>
              <a:off x="4558" y="981"/>
              <a:ext cx="317" cy="363"/>
            </a:xfrm>
            <a:prstGeom prst="notchedRight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57150" algn="ctr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2060" name="Oval 26"/>
            <p:cNvSpPr>
              <a:spLocks noChangeArrowheads="1"/>
            </p:cNvSpPr>
            <p:nvPr/>
          </p:nvSpPr>
          <p:spPr bwMode="auto">
            <a:xfrm>
              <a:off x="3969" y="1842"/>
              <a:ext cx="453" cy="454"/>
            </a:xfrm>
            <a:prstGeom prst="ellipse">
              <a:avLst/>
            </a:prstGeom>
            <a:solidFill>
              <a:srgbClr val="99FF33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2061" name="Oval 27"/>
            <p:cNvSpPr>
              <a:spLocks noChangeArrowheads="1"/>
            </p:cNvSpPr>
            <p:nvPr/>
          </p:nvSpPr>
          <p:spPr bwMode="auto">
            <a:xfrm>
              <a:off x="5012" y="1842"/>
              <a:ext cx="453" cy="454"/>
            </a:xfrm>
            <a:prstGeom prst="ellipse">
              <a:avLst/>
            </a:prstGeom>
            <a:solidFill>
              <a:srgbClr val="99FF33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2062" name="Rectangle 28"/>
            <p:cNvSpPr>
              <a:spLocks noChangeArrowheads="1"/>
            </p:cNvSpPr>
            <p:nvPr/>
          </p:nvSpPr>
          <p:spPr bwMode="auto">
            <a:xfrm>
              <a:off x="4046" y="1287"/>
              <a:ext cx="1304" cy="1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pt-BR" altLang="pt-BR" b="1"/>
                <a:t>T</a:t>
              </a:r>
              <a:r>
                <a:rPr lang="pt-BR" altLang="pt-BR" sz="1400" b="1"/>
                <a:t>1</a:t>
              </a:r>
              <a:r>
                <a:rPr lang="pt-BR" altLang="pt-BR" b="1"/>
                <a:t>   calor    T</a:t>
              </a:r>
              <a:r>
                <a:rPr lang="pt-BR" altLang="pt-BR" sz="1400" b="1"/>
                <a:t>2</a:t>
              </a:r>
            </a:p>
            <a:p>
              <a:pPr eaLnBrk="1" hangingPunct="1"/>
              <a:r>
                <a:rPr lang="pt-BR" altLang="pt-BR" b="1"/>
                <a:t>T</a:t>
              </a:r>
              <a:r>
                <a:rPr lang="pt-BR" altLang="pt-BR" sz="1400" b="1"/>
                <a:t>1</a:t>
              </a:r>
              <a:r>
                <a:rPr lang="pt-BR" altLang="pt-BR" b="1"/>
                <a:t>&gt;T</a:t>
              </a:r>
              <a:r>
                <a:rPr lang="pt-BR" altLang="pt-BR" sz="1400" b="1"/>
                <a:t>2</a:t>
              </a:r>
            </a:p>
            <a:p>
              <a:pPr eaLnBrk="1" hangingPunct="1"/>
              <a:endParaRPr lang="pt-BR" altLang="pt-BR" sz="1400" b="1"/>
            </a:p>
            <a:p>
              <a:pPr eaLnBrk="1" hangingPunct="1"/>
              <a:endParaRPr lang="pt-BR" altLang="pt-BR" sz="1400" b="1"/>
            </a:p>
            <a:p>
              <a:pPr eaLnBrk="1" hangingPunct="1"/>
              <a:endParaRPr lang="pt-BR" altLang="pt-BR" sz="1400" b="1"/>
            </a:p>
            <a:p>
              <a:pPr eaLnBrk="1" hangingPunct="1"/>
              <a:endParaRPr lang="pt-BR" altLang="pt-BR" sz="1400" b="1"/>
            </a:p>
            <a:p>
              <a:pPr eaLnBrk="1" hangingPunct="1"/>
              <a:r>
                <a:rPr lang="pt-BR" altLang="pt-BR" b="1"/>
                <a:t>T´</a:t>
              </a:r>
              <a:r>
                <a:rPr lang="pt-BR" altLang="pt-BR" sz="1400" b="1"/>
                <a:t>1</a:t>
              </a:r>
              <a:r>
                <a:rPr lang="pt-BR" altLang="pt-BR" b="1"/>
                <a:t>=T´</a:t>
              </a:r>
              <a:r>
                <a:rPr lang="pt-BR" altLang="pt-BR" sz="1400" b="1"/>
                <a:t>2</a:t>
              </a:r>
            </a:p>
          </p:txBody>
        </p:sp>
        <p:sp>
          <p:nvSpPr>
            <p:cNvPr id="2063" name="Rectangle 29"/>
            <p:cNvSpPr>
              <a:spLocks noChangeArrowheads="1"/>
            </p:cNvSpPr>
            <p:nvPr/>
          </p:nvSpPr>
          <p:spPr bwMode="auto">
            <a:xfrm>
              <a:off x="3787" y="799"/>
              <a:ext cx="1769" cy="1769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7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7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animBg="1"/>
      <p:bldP spid="77829" grpId="0"/>
      <p:bldP spid="77832" grpId="0"/>
      <p:bldP spid="7784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4450"/>
            <a:ext cx="8229600" cy="774700"/>
          </a:xfrm>
        </p:spPr>
        <p:txBody>
          <a:bodyPr/>
          <a:lstStyle/>
          <a:p>
            <a:pPr eaLnBrk="1" hangingPunct="1">
              <a:defRPr/>
            </a:pPr>
            <a:r>
              <a:rPr lang="pt-BR" smtClean="0"/>
              <a:t>Exemplo</a:t>
            </a:r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0" y="692150"/>
            <a:ext cx="9036050" cy="308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pt-BR" altLang="pt-BR" sz="2800"/>
              <a:t>	(PEIES 98) Em um calorímetro ideal, são colocados 200 g de gelo (calor latente de fusão = 80 cal/g) a 0°C e 700 g de água (calor específico = 1 cal/g°C) a 30°C. O número que expressa com maior aproximação a temperatura de equilíbrio térmico do sistema, em °C, é:</a:t>
            </a:r>
          </a:p>
          <a:p>
            <a:pPr algn="l" eaLnBrk="1" hangingPunct="1"/>
            <a:endParaRPr lang="pt-BR" altLang="pt-BR" sz="2800"/>
          </a:p>
        </p:txBody>
      </p:sp>
      <p:sp>
        <p:nvSpPr>
          <p:cNvPr id="273413" name="Rectangle 5"/>
          <p:cNvSpPr>
            <a:spLocks noChangeArrowheads="1"/>
          </p:cNvSpPr>
          <p:nvPr/>
        </p:nvSpPr>
        <p:spPr bwMode="auto">
          <a:xfrm>
            <a:off x="3094038" y="3440113"/>
            <a:ext cx="6302375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pt-BR" altLang="pt-BR" i="1">
                <a:solidFill>
                  <a:srgbClr val="FFCC00"/>
                </a:solidFill>
                <a:cs typeface="Arial" charset="0"/>
              </a:rPr>
              <a:t>Solução:</a:t>
            </a:r>
          </a:p>
          <a:p>
            <a:pPr algn="l" eaLnBrk="1" hangingPunct="1"/>
            <a:r>
              <a:rPr lang="pt-BR" altLang="pt-BR" i="1">
                <a:solidFill>
                  <a:srgbClr val="FFCC00"/>
                </a:solidFill>
                <a:cs typeface="Arial" charset="0"/>
              </a:rPr>
              <a:t>Σ</a:t>
            </a:r>
            <a:r>
              <a:rPr lang="pt-BR" altLang="pt-BR" i="1">
                <a:solidFill>
                  <a:srgbClr val="FFCC00"/>
                </a:solidFill>
              </a:rPr>
              <a:t>Q</a:t>
            </a:r>
            <a:r>
              <a:rPr lang="pt-BR" altLang="pt-BR" sz="1400" i="1">
                <a:solidFill>
                  <a:srgbClr val="FFCC00"/>
                </a:solidFill>
              </a:rPr>
              <a:t>cedido</a:t>
            </a:r>
            <a:r>
              <a:rPr lang="pt-BR" altLang="pt-BR" i="1">
                <a:solidFill>
                  <a:srgbClr val="FFCC00"/>
                </a:solidFill>
              </a:rPr>
              <a:t> + ΣQ</a:t>
            </a:r>
            <a:r>
              <a:rPr lang="pt-BR" altLang="pt-BR" sz="1400" i="1">
                <a:solidFill>
                  <a:srgbClr val="FFCC00"/>
                </a:solidFill>
              </a:rPr>
              <a:t>recebido</a:t>
            </a:r>
            <a:r>
              <a:rPr lang="pt-BR" altLang="pt-BR" i="1">
                <a:solidFill>
                  <a:srgbClr val="FFCC00"/>
                </a:solidFill>
              </a:rPr>
              <a:t> = 0</a:t>
            </a:r>
          </a:p>
          <a:p>
            <a:pPr algn="l" eaLnBrk="1" hangingPunct="1"/>
            <a:r>
              <a:rPr lang="pt-BR" altLang="pt-BR" i="1">
                <a:solidFill>
                  <a:srgbClr val="FFCC00"/>
                </a:solidFill>
              </a:rPr>
              <a:t>Q</a:t>
            </a:r>
            <a:r>
              <a:rPr lang="pt-BR" altLang="pt-BR" sz="1400" i="1">
                <a:solidFill>
                  <a:srgbClr val="FFCC00"/>
                </a:solidFill>
              </a:rPr>
              <a:t>água</a:t>
            </a:r>
            <a:r>
              <a:rPr lang="pt-BR" altLang="pt-BR" i="1">
                <a:solidFill>
                  <a:srgbClr val="FFCC00"/>
                </a:solidFill>
              </a:rPr>
              <a:t> + Q</a:t>
            </a:r>
            <a:r>
              <a:rPr lang="pt-BR" altLang="pt-BR" sz="1400" i="1">
                <a:solidFill>
                  <a:srgbClr val="FFCC00"/>
                </a:solidFill>
              </a:rPr>
              <a:t>fusão do gelo</a:t>
            </a:r>
            <a:r>
              <a:rPr lang="pt-BR" altLang="pt-BR" i="1">
                <a:solidFill>
                  <a:srgbClr val="FFCC00"/>
                </a:solidFill>
              </a:rPr>
              <a:t> + Q</a:t>
            </a:r>
            <a:r>
              <a:rPr lang="pt-BR" altLang="pt-BR" sz="1400" i="1">
                <a:solidFill>
                  <a:srgbClr val="FFCC00"/>
                </a:solidFill>
              </a:rPr>
              <a:t>água derretida</a:t>
            </a:r>
          </a:p>
          <a:p>
            <a:pPr algn="l" eaLnBrk="1" hangingPunct="1"/>
            <a:r>
              <a:rPr lang="pt-BR" altLang="pt-BR" i="1">
                <a:solidFill>
                  <a:srgbClr val="FFCC00"/>
                </a:solidFill>
              </a:rPr>
              <a:t>m.c.Δθ + m.L + m.c.Δθ = 0</a:t>
            </a:r>
          </a:p>
          <a:p>
            <a:pPr algn="l" eaLnBrk="1" hangingPunct="1"/>
            <a:r>
              <a:rPr lang="pt-BR" altLang="pt-BR" i="1">
                <a:solidFill>
                  <a:srgbClr val="FFCC00"/>
                </a:solidFill>
              </a:rPr>
              <a:t>700.1.(θ-30) + 200.80 + 200.1.(θ-0)= 0</a:t>
            </a:r>
          </a:p>
          <a:p>
            <a:pPr algn="l" eaLnBrk="1" hangingPunct="1"/>
            <a:r>
              <a:rPr lang="pt-BR" altLang="pt-BR" i="1">
                <a:solidFill>
                  <a:srgbClr val="FFCC00"/>
                </a:solidFill>
              </a:rPr>
              <a:t>700.θ- 21000 + 16000</a:t>
            </a:r>
            <a:r>
              <a:rPr lang="pt-BR" altLang="pt-BR" b="1" i="1"/>
              <a:t> </a:t>
            </a:r>
            <a:r>
              <a:rPr lang="pt-BR" altLang="pt-BR" i="1">
                <a:solidFill>
                  <a:srgbClr val="FFCC00"/>
                </a:solidFill>
              </a:rPr>
              <a:t>+ 200 </a:t>
            </a:r>
            <a:r>
              <a:rPr lang="pt-BR" altLang="pt-BR">
                <a:solidFill>
                  <a:srgbClr val="FFCC00"/>
                </a:solidFill>
              </a:rPr>
              <a:t>θ</a:t>
            </a:r>
            <a:r>
              <a:rPr lang="pt-BR" altLang="pt-BR" b="1" i="1"/>
              <a:t> </a:t>
            </a:r>
            <a:r>
              <a:rPr lang="pt-BR" altLang="pt-BR" i="1">
                <a:solidFill>
                  <a:srgbClr val="FFCC00"/>
                </a:solidFill>
              </a:rPr>
              <a:t>= 0</a:t>
            </a:r>
          </a:p>
          <a:p>
            <a:pPr algn="l" eaLnBrk="1" hangingPunct="1"/>
            <a:r>
              <a:rPr lang="pt-BR" altLang="pt-BR" i="1">
                <a:solidFill>
                  <a:srgbClr val="FFCC00"/>
                </a:solidFill>
              </a:rPr>
              <a:t>900θ = 5000</a:t>
            </a:r>
          </a:p>
          <a:p>
            <a:pPr algn="l" eaLnBrk="1" hangingPunct="1"/>
            <a:r>
              <a:rPr lang="pt-BR" altLang="pt-BR">
                <a:solidFill>
                  <a:srgbClr val="FFCC00"/>
                </a:solidFill>
              </a:rPr>
              <a:t>θ=5,5°C</a:t>
            </a:r>
            <a:endParaRPr lang="pt-BR" altLang="pt-BR" i="1">
              <a:solidFill>
                <a:srgbClr val="FFCC00"/>
              </a:solidFill>
            </a:endParaRPr>
          </a:p>
        </p:txBody>
      </p:sp>
      <p:sp>
        <p:nvSpPr>
          <p:cNvPr id="273414" name="Rectangle 6"/>
          <p:cNvSpPr>
            <a:spLocks noChangeArrowheads="1"/>
          </p:cNvSpPr>
          <p:nvPr/>
        </p:nvSpPr>
        <p:spPr bwMode="auto">
          <a:xfrm>
            <a:off x="539750" y="3763963"/>
            <a:ext cx="395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b="1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17414" name="Rectangle 7"/>
          <p:cNvSpPr>
            <a:spLocks noChangeArrowheads="1"/>
          </p:cNvSpPr>
          <p:nvPr/>
        </p:nvSpPr>
        <p:spPr bwMode="auto">
          <a:xfrm>
            <a:off x="827088" y="3284538"/>
            <a:ext cx="1584325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FontTx/>
              <a:buAutoNum type="alphaLcParenR"/>
            </a:pPr>
            <a:r>
              <a:rPr lang="pt-BR" altLang="pt-BR" sz="2800"/>
              <a:t>0,5</a:t>
            </a:r>
          </a:p>
          <a:p>
            <a:pPr algn="l" eaLnBrk="1" hangingPunct="1">
              <a:buFontTx/>
              <a:buAutoNum type="alphaLcParenR"/>
            </a:pPr>
            <a:r>
              <a:rPr lang="pt-BR" altLang="pt-BR" sz="2800"/>
              <a:t>5,5</a:t>
            </a:r>
          </a:p>
          <a:p>
            <a:pPr algn="l" eaLnBrk="1" hangingPunct="1">
              <a:buFontTx/>
              <a:buAutoNum type="alphaLcParenR"/>
            </a:pPr>
            <a:r>
              <a:rPr lang="pt-BR" altLang="pt-BR" sz="2800"/>
              <a:t>10,5</a:t>
            </a:r>
          </a:p>
          <a:p>
            <a:pPr algn="l" eaLnBrk="1" hangingPunct="1">
              <a:buFontTx/>
              <a:buAutoNum type="alphaLcParenR"/>
            </a:pPr>
            <a:r>
              <a:rPr lang="pt-BR" altLang="pt-BR" sz="2800"/>
              <a:t>20,5</a:t>
            </a:r>
          </a:p>
          <a:p>
            <a:pPr algn="l" eaLnBrk="1" hangingPunct="1">
              <a:buFontTx/>
              <a:buAutoNum type="alphaLcParenR"/>
            </a:pPr>
            <a:r>
              <a:rPr lang="pt-BR" altLang="pt-BR" sz="2800"/>
              <a:t>30,0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3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3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3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3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3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3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3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3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3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73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3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3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73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3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3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id="39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73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73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3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45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734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34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734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9300"/>
                            </p:stCondLst>
                            <p:childTnLst>
                              <p:par>
                                <p:cTn id="51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734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734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734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9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611188" y="2655888"/>
            <a:ext cx="3527425" cy="557212"/>
          </a:xfrm>
          <a:prstGeom prst="rect">
            <a:avLst/>
          </a:prstGeom>
          <a:solidFill>
            <a:srgbClr val="008000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2800" b="1" i="1">
                <a:solidFill>
                  <a:srgbClr val="FFFF00"/>
                </a:solidFill>
              </a:rPr>
              <a:t>Convecção térmica</a:t>
            </a:r>
          </a:p>
        </p:txBody>
      </p:sp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36513" y="3213100"/>
            <a:ext cx="9144000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b="1" i="1"/>
              <a:t>Transmissão de calor que ocorre nos fluídos, devido a movimentação do próprio material aquecido. </a:t>
            </a:r>
          </a:p>
          <a:p>
            <a:pPr algn="l" eaLnBrk="1" hangingPunct="1">
              <a:spcBef>
                <a:spcPct val="50000"/>
              </a:spcBef>
            </a:pPr>
            <a:r>
              <a:rPr lang="pt-BR" altLang="pt-BR" b="1" i="1"/>
              <a:t>Ex.: circulação de fluidos </a:t>
            </a:r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684213" y="4600575"/>
            <a:ext cx="3311525" cy="557213"/>
          </a:xfrm>
          <a:prstGeom prst="rect">
            <a:avLst/>
          </a:prstGeom>
          <a:solidFill>
            <a:srgbClr val="008000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2800" b="1" i="1">
                <a:solidFill>
                  <a:srgbClr val="FFFF00"/>
                </a:solidFill>
              </a:rPr>
              <a:t>Irradiação térmica</a:t>
            </a:r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34925" y="5229225"/>
            <a:ext cx="9070975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b="1" i="1"/>
              <a:t>Transmissão de calor devido a ondas eletromagnéticas do tipo infravermelho. Propaga-se no vácuo. </a:t>
            </a:r>
          </a:p>
          <a:p>
            <a:pPr algn="l" eaLnBrk="1" hangingPunct="1">
              <a:spcBef>
                <a:spcPct val="50000"/>
              </a:spcBef>
            </a:pPr>
            <a:r>
              <a:rPr lang="pt-BR" altLang="pt-BR" b="1" i="1"/>
              <a:t>Ex.: aquecimento da Terra pelo sol</a:t>
            </a:r>
          </a:p>
        </p:txBody>
      </p:sp>
      <p:sp>
        <p:nvSpPr>
          <p:cNvPr id="78861" name="Text Box 13"/>
          <p:cNvSpPr txBox="1">
            <a:spLocks noChangeArrowheads="1"/>
          </p:cNvSpPr>
          <p:nvPr/>
        </p:nvSpPr>
        <p:spPr bwMode="auto">
          <a:xfrm>
            <a:off x="611188" y="711200"/>
            <a:ext cx="3382962" cy="557213"/>
          </a:xfrm>
          <a:prstGeom prst="rect">
            <a:avLst/>
          </a:prstGeom>
          <a:solidFill>
            <a:srgbClr val="008000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2800" b="1" i="1">
                <a:solidFill>
                  <a:srgbClr val="FFFF00"/>
                </a:solidFill>
              </a:rPr>
              <a:t>Condução</a:t>
            </a:r>
            <a:r>
              <a:rPr lang="pt-BR" altLang="pt-BR" b="1" i="1"/>
              <a:t> </a:t>
            </a:r>
            <a:r>
              <a:rPr lang="pt-BR" altLang="pt-BR" sz="2800" b="1" i="1">
                <a:solidFill>
                  <a:srgbClr val="FFFF00"/>
                </a:solidFill>
              </a:rPr>
              <a:t>térmica</a:t>
            </a:r>
          </a:p>
        </p:txBody>
      </p:sp>
      <p:sp>
        <p:nvSpPr>
          <p:cNvPr id="18439" name="Text Box 14"/>
          <p:cNvSpPr txBox="1">
            <a:spLocks noChangeArrowheads="1"/>
          </p:cNvSpPr>
          <p:nvPr/>
        </p:nvSpPr>
        <p:spPr bwMode="auto">
          <a:xfrm>
            <a:off x="2195513" y="0"/>
            <a:ext cx="5689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pt-BR" altLang="pt-BR" sz="4000" b="1" i="1">
                <a:solidFill>
                  <a:srgbClr val="FF3300"/>
                </a:solidFill>
              </a:rPr>
              <a:t>Propagação do calor</a:t>
            </a:r>
          </a:p>
        </p:txBody>
      </p:sp>
      <p:sp>
        <p:nvSpPr>
          <p:cNvPr id="78863" name="Text Box 15"/>
          <p:cNvSpPr txBox="1">
            <a:spLocks noChangeArrowheads="1"/>
          </p:cNvSpPr>
          <p:nvPr/>
        </p:nvSpPr>
        <p:spPr bwMode="auto">
          <a:xfrm>
            <a:off x="34925" y="1233488"/>
            <a:ext cx="91090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pt-BR" altLang="pt-BR" b="1" i="1"/>
              <a:t>Transmissão de calor em que a energia térmica se propaga por meio da agitação molecular</a:t>
            </a:r>
            <a:r>
              <a:rPr lang="pt-BR" altLang="pt-BR" b="1"/>
              <a:t>. Os corpos ficam em contato.  Ex.: metais e sólidos em geral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8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8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8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8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 animBg="1"/>
      <p:bldP spid="78851" grpId="0"/>
      <p:bldP spid="78852" grpId="0" animBg="1"/>
      <p:bldP spid="78853" grpId="0"/>
      <p:bldP spid="78861" grpId="0" animBg="1"/>
      <p:bldP spid="7886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3203575" y="260350"/>
            <a:ext cx="31686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2800" b="1" i="1">
                <a:solidFill>
                  <a:srgbClr val="FF3300"/>
                </a:solidFill>
              </a:rPr>
              <a:t>Garrafa térmica</a:t>
            </a:r>
            <a:r>
              <a:rPr lang="pt-BR" altLang="pt-BR" b="1" i="1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117765" name="Text Box 5"/>
          <p:cNvSpPr txBox="1">
            <a:spLocks noChangeArrowheads="1"/>
          </p:cNvSpPr>
          <p:nvPr/>
        </p:nvSpPr>
        <p:spPr bwMode="auto">
          <a:xfrm>
            <a:off x="684213" y="765175"/>
            <a:ext cx="7885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b="1" i="1">
                <a:solidFill>
                  <a:srgbClr val="FFCC00"/>
                </a:solidFill>
              </a:rPr>
              <a:t>Minimiza os três processos de propagação de calor</a:t>
            </a:r>
          </a:p>
        </p:txBody>
      </p:sp>
      <p:sp>
        <p:nvSpPr>
          <p:cNvPr id="117766" name="Text Box 6"/>
          <p:cNvSpPr txBox="1">
            <a:spLocks noChangeArrowheads="1"/>
          </p:cNvSpPr>
          <p:nvPr/>
        </p:nvSpPr>
        <p:spPr bwMode="auto">
          <a:xfrm>
            <a:off x="71438" y="1196975"/>
            <a:ext cx="907256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b="1" i="1"/>
              <a:t>- O vácuo entre as paredes duplas evita a</a:t>
            </a:r>
            <a:r>
              <a:rPr lang="pt-BR" altLang="pt-BR" b="1" i="1">
                <a:solidFill>
                  <a:srgbClr val="009900"/>
                </a:solidFill>
              </a:rPr>
              <a:t> </a:t>
            </a:r>
            <a:r>
              <a:rPr lang="pt-BR" altLang="pt-BR" b="1" i="1">
                <a:solidFill>
                  <a:srgbClr val="FFFF00"/>
                </a:solidFill>
              </a:rPr>
              <a:t>convecção/ condução</a:t>
            </a:r>
          </a:p>
        </p:txBody>
      </p:sp>
      <p:sp>
        <p:nvSpPr>
          <p:cNvPr id="117767" name="Text Box 7"/>
          <p:cNvSpPr txBox="1">
            <a:spLocks noChangeArrowheads="1"/>
          </p:cNvSpPr>
          <p:nvPr/>
        </p:nvSpPr>
        <p:spPr bwMode="auto">
          <a:xfrm>
            <a:off x="0" y="1963738"/>
            <a:ext cx="9144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b="1" i="1"/>
              <a:t>- As paredes de vidro (isolante térmico) da garrafa evitam a</a:t>
            </a:r>
            <a:r>
              <a:rPr lang="pt-BR" altLang="pt-BR" b="1" i="1">
                <a:solidFill>
                  <a:srgbClr val="009900"/>
                </a:solidFill>
              </a:rPr>
              <a:t> </a:t>
            </a:r>
            <a:r>
              <a:rPr lang="pt-BR" altLang="pt-BR" b="1" i="1">
                <a:solidFill>
                  <a:srgbClr val="FFFF00"/>
                </a:solidFill>
              </a:rPr>
              <a:t>condução</a:t>
            </a:r>
          </a:p>
        </p:txBody>
      </p:sp>
      <p:sp>
        <p:nvSpPr>
          <p:cNvPr id="117768" name="Text Box 8"/>
          <p:cNvSpPr txBox="1">
            <a:spLocks noChangeArrowheads="1"/>
          </p:cNvSpPr>
          <p:nvPr/>
        </p:nvSpPr>
        <p:spPr bwMode="auto">
          <a:xfrm>
            <a:off x="0" y="2678113"/>
            <a:ext cx="8820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b="1" i="1"/>
              <a:t>- O espelhamento interno reduz ao mínimo a</a:t>
            </a:r>
            <a:r>
              <a:rPr lang="pt-BR" altLang="pt-BR" b="1" i="1">
                <a:solidFill>
                  <a:srgbClr val="009900"/>
                </a:solidFill>
              </a:rPr>
              <a:t> </a:t>
            </a:r>
            <a:r>
              <a:rPr lang="pt-BR" altLang="pt-BR" b="1" i="1">
                <a:solidFill>
                  <a:srgbClr val="FFFF00"/>
                </a:solidFill>
              </a:rPr>
              <a:t>irradiação</a:t>
            </a:r>
          </a:p>
        </p:txBody>
      </p:sp>
      <p:pic>
        <p:nvPicPr>
          <p:cNvPr id="19463" name="Picture 11" descr="20F35D7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3284538"/>
            <a:ext cx="7200900" cy="333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5" grpId="0"/>
      <p:bldP spid="117766" grpId="0"/>
      <p:bldP spid="117767" grpId="0"/>
      <p:bldP spid="11776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4450"/>
            <a:ext cx="8229600" cy="774700"/>
          </a:xfrm>
        </p:spPr>
        <p:txBody>
          <a:bodyPr/>
          <a:lstStyle/>
          <a:p>
            <a:pPr eaLnBrk="1" hangingPunct="1">
              <a:defRPr/>
            </a:pPr>
            <a:r>
              <a:rPr lang="pt-BR" smtClean="0"/>
              <a:t>Exemplo</a:t>
            </a:r>
          </a:p>
        </p:txBody>
      </p: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900113" y="4076700"/>
            <a:ext cx="2592387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FontTx/>
              <a:buAutoNum type="alphaLcParenR"/>
            </a:pPr>
            <a:r>
              <a:rPr lang="pt-BR" altLang="pt-BR"/>
              <a:t>apenas I</a:t>
            </a:r>
          </a:p>
          <a:p>
            <a:pPr algn="l" eaLnBrk="1" hangingPunct="1">
              <a:buFontTx/>
              <a:buAutoNum type="alphaLcParenR"/>
            </a:pPr>
            <a:r>
              <a:rPr lang="pt-BR" altLang="pt-BR"/>
              <a:t>apenas II</a:t>
            </a:r>
          </a:p>
          <a:p>
            <a:pPr algn="l" eaLnBrk="1" hangingPunct="1">
              <a:buFontTx/>
              <a:buAutoNum type="alphaLcParenR"/>
            </a:pPr>
            <a:r>
              <a:rPr lang="pt-BR" altLang="pt-BR"/>
              <a:t>apenas I e III</a:t>
            </a:r>
          </a:p>
          <a:p>
            <a:pPr algn="l" eaLnBrk="1" hangingPunct="1">
              <a:buFontTx/>
              <a:buAutoNum type="alphaLcParenR"/>
            </a:pPr>
            <a:r>
              <a:rPr lang="pt-BR" altLang="pt-BR"/>
              <a:t>apenas II e III</a:t>
            </a:r>
          </a:p>
          <a:p>
            <a:pPr algn="l" eaLnBrk="1" hangingPunct="1">
              <a:buFontTx/>
              <a:buAutoNum type="alphaLcParenR"/>
            </a:pPr>
            <a:r>
              <a:rPr lang="pt-BR" altLang="pt-BR"/>
              <a:t>I, II e III</a:t>
            </a:r>
          </a:p>
        </p:txBody>
      </p:sp>
      <p:sp>
        <p:nvSpPr>
          <p:cNvPr id="281605" name="Rectangle 5"/>
          <p:cNvSpPr>
            <a:spLocks noChangeArrowheads="1"/>
          </p:cNvSpPr>
          <p:nvPr/>
        </p:nvSpPr>
        <p:spPr bwMode="auto">
          <a:xfrm>
            <a:off x="647700" y="5564188"/>
            <a:ext cx="395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b="1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20485" name="Rectangle 7"/>
          <p:cNvSpPr>
            <a:spLocks noChangeArrowheads="1"/>
          </p:cNvSpPr>
          <p:nvPr/>
        </p:nvSpPr>
        <p:spPr bwMode="auto">
          <a:xfrm>
            <a:off x="288925" y="698500"/>
            <a:ext cx="9036050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pt-BR" altLang="pt-BR"/>
              <a:t>(PEIES 00) Sobre os processos de propagação de energia na forma de calor, afirma-se:</a:t>
            </a:r>
          </a:p>
          <a:p>
            <a:pPr algn="l" eaLnBrk="1" hangingPunct="1"/>
            <a:r>
              <a:rPr lang="pt-BR" altLang="pt-BR"/>
              <a:t>I- O sol aquece a Terra por irradiação.</a:t>
            </a:r>
          </a:p>
          <a:p>
            <a:pPr algn="l" eaLnBrk="1" hangingPunct="1"/>
            <a:r>
              <a:rPr lang="pt-BR" altLang="pt-BR"/>
              <a:t>II- Quando uma chama atinge apenas uma pequena parte de uma peça metálica, esta se aquece por inteiro, por condução.</a:t>
            </a:r>
          </a:p>
          <a:p>
            <a:pPr algn="l" eaLnBrk="1" hangingPunct="1"/>
            <a:r>
              <a:rPr lang="pt-BR" altLang="pt-BR"/>
              <a:t>III- A água de um recipiente com um ebulidor é aquecida por inteiro, principalmente, por convecção, ou seja, pela circulação contínua de matéria.</a:t>
            </a:r>
          </a:p>
          <a:p>
            <a:pPr algn="l" eaLnBrk="1" hangingPunct="1"/>
            <a:r>
              <a:rPr lang="pt-BR" altLang="pt-BR"/>
              <a:t>       Está(ão) correta(s):</a:t>
            </a:r>
          </a:p>
        </p:txBody>
      </p:sp>
      <p:sp>
        <p:nvSpPr>
          <p:cNvPr id="281609" name="Rectangle 9"/>
          <p:cNvSpPr>
            <a:spLocks noChangeArrowheads="1"/>
          </p:cNvSpPr>
          <p:nvPr/>
        </p:nvSpPr>
        <p:spPr bwMode="auto">
          <a:xfrm>
            <a:off x="3635375" y="4278313"/>
            <a:ext cx="5257800" cy="2041525"/>
          </a:xfrm>
          <a:prstGeom prst="rect">
            <a:avLst/>
          </a:prstGeom>
          <a:noFill/>
          <a:ln w="38100" algn="ctr">
            <a:noFill/>
            <a:prstDash val="sysDot"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42900" indent="-342900" algn="l">
              <a:tabLst>
                <a:tab pos="457200" algn="l"/>
              </a:tabLst>
              <a:defRPr/>
            </a:pPr>
            <a:r>
              <a:rPr lang="pt-BR" sz="3200" i="1">
                <a:solidFill>
                  <a:srgbClr val="FFCC00"/>
                </a:solidFill>
                <a:cs typeface="Arial" charset="0"/>
              </a:rPr>
              <a:t>Solução:</a:t>
            </a:r>
          </a:p>
          <a:p>
            <a:pPr marL="342900" indent="-342900" algn="l">
              <a:tabLst>
                <a:tab pos="457200" algn="l"/>
              </a:tabLst>
              <a:defRPr/>
            </a:pPr>
            <a:r>
              <a:rPr lang="pt-BR" sz="3200" i="1">
                <a:solidFill>
                  <a:srgbClr val="FFCC00"/>
                </a:solidFill>
                <a:cs typeface="Arial" charset="0"/>
              </a:rPr>
              <a:t>I </a:t>
            </a:r>
            <a:r>
              <a:rPr lang="pt-BR" sz="3200" i="1">
                <a:solidFill>
                  <a:srgbClr val="FFCC00"/>
                </a:solidFill>
                <a:cs typeface="Arial" charset="0"/>
                <a:sym typeface="Wingdings 3" pitchFamily="18" charset="2"/>
              </a:rPr>
              <a:t></a:t>
            </a:r>
            <a:r>
              <a:rPr lang="pt-BR" sz="3200" i="1">
                <a:solidFill>
                  <a:srgbClr val="FFCC00"/>
                </a:solidFill>
                <a:cs typeface="Arial" charset="0"/>
              </a:rPr>
              <a:t> </a:t>
            </a:r>
            <a:r>
              <a:rPr lang="pt-BR" sz="32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</a:t>
            </a:r>
            <a:endParaRPr lang="pt-BR" sz="3200" b="1" i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  <a:p>
            <a:pPr marL="342900" indent="-342900" algn="l">
              <a:tabLst>
                <a:tab pos="457200" algn="l"/>
              </a:tabLst>
              <a:defRPr/>
            </a:pPr>
            <a:r>
              <a:rPr lang="pt-BR" sz="3200" i="1">
                <a:solidFill>
                  <a:srgbClr val="FFCC00"/>
                </a:solidFill>
                <a:cs typeface="Arial" charset="0"/>
              </a:rPr>
              <a:t>II </a:t>
            </a:r>
            <a:r>
              <a:rPr lang="pt-BR" sz="3200" i="1">
                <a:solidFill>
                  <a:srgbClr val="FFCC00"/>
                </a:solidFill>
                <a:sym typeface="Wingdings 3" pitchFamily="18" charset="2"/>
              </a:rPr>
              <a:t></a:t>
            </a:r>
            <a:r>
              <a:rPr lang="pt-BR" sz="3200" i="1">
                <a:solidFill>
                  <a:srgbClr val="FFCC00"/>
                </a:solidFill>
                <a:cs typeface="Arial" charset="0"/>
              </a:rPr>
              <a:t> </a:t>
            </a:r>
            <a:r>
              <a:rPr lang="pt-BR" sz="32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</a:t>
            </a:r>
          </a:p>
          <a:p>
            <a:pPr marL="342900" indent="-342900" algn="l">
              <a:tabLst>
                <a:tab pos="457200" algn="l"/>
              </a:tabLst>
              <a:defRPr/>
            </a:pPr>
            <a:r>
              <a:rPr lang="pt-BR" sz="3200" i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III </a:t>
            </a:r>
            <a:r>
              <a:rPr lang="pt-BR" sz="3200" i="1">
                <a:solidFill>
                  <a:srgbClr val="FFCC00"/>
                </a:solidFill>
                <a:sym typeface="Wingdings 3" pitchFamily="18" charset="2"/>
              </a:rPr>
              <a:t> </a:t>
            </a:r>
            <a:r>
              <a:rPr lang="pt-BR" sz="32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1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1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1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16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16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16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816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16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16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816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16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16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Text Box 2"/>
          <p:cNvSpPr txBox="1">
            <a:spLocks noChangeArrowheads="1"/>
          </p:cNvSpPr>
          <p:nvPr/>
        </p:nvSpPr>
        <p:spPr bwMode="auto">
          <a:xfrm>
            <a:off x="684213" y="981075"/>
            <a:ext cx="71993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2800" b="1">
                <a:solidFill>
                  <a:srgbClr val="FFFF00"/>
                </a:solidFill>
              </a:rPr>
              <a:t>Dilatação térmica dos sólidos</a:t>
            </a:r>
          </a:p>
        </p:txBody>
      </p:sp>
      <p:sp>
        <p:nvSpPr>
          <p:cNvPr id="205827" name="Text Box 3"/>
          <p:cNvSpPr txBox="1">
            <a:spLocks noChangeArrowheads="1"/>
          </p:cNvSpPr>
          <p:nvPr/>
        </p:nvSpPr>
        <p:spPr bwMode="auto">
          <a:xfrm>
            <a:off x="179388" y="1628775"/>
            <a:ext cx="2519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b="1" i="1">
                <a:solidFill>
                  <a:schemeClr val="tx2"/>
                </a:solidFill>
              </a:rPr>
              <a:t>Dilatação linear</a:t>
            </a:r>
          </a:p>
        </p:txBody>
      </p:sp>
      <p:sp>
        <p:nvSpPr>
          <p:cNvPr id="205828" name="Text Box 4"/>
          <p:cNvSpPr txBox="1">
            <a:spLocks noChangeArrowheads="1"/>
          </p:cNvSpPr>
          <p:nvPr/>
        </p:nvSpPr>
        <p:spPr bwMode="auto">
          <a:xfrm>
            <a:off x="179388" y="2466975"/>
            <a:ext cx="51831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b="1" i="1">
                <a:solidFill>
                  <a:schemeClr val="tx2"/>
                </a:solidFill>
              </a:rPr>
              <a:t>Dilatação superficial</a:t>
            </a:r>
          </a:p>
        </p:txBody>
      </p:sp>
      <p:sp>
        <p:nvSpPr>
          <p:cNvPr id="205829" name="Text Box 5"/>
          <p:cNvSpPr txBox="1">
            <a:spLocks noChangeArrowheads="1"/>
          </p:cNvSpPr>
          <p:nvPr/>
        </p:nvSpPr>
        <p:spPr bwMode="auto">
          <a:xfrm>
            <a:off x="179388" y="3403600"/>
            <a:ext cx="7058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b="1" i="1">
                <a:solidFill>
                  <a:schemeClr val="tx2"/>
                </a:solidFill>
              </a:rPr>
              <a:t>Dilatação volumétrica</a:t>
            </a:r>
          </a:p>
        </p:txBody>
      </p:sp>
      <p:sp>
        <p:nvSpPr>
          <p:cNvPr id="205830" name="Text Box 6"/>
          <p:cNvSpPr txBox="1">
            <a:spLocks noChangeArrowheads="1"/>
          </p:cNvSpPr>
          <p:nvPr/>
        </p:nvSpPr>
        <p:spPr bwMode="auto">
          <a:xfrm>
            <a:off x="3779838" y="1638300"/>
            <a:ext cx="2160587" cy="495300"/>
          </a:xfrm>
          <a:prstGeom prst="rect">
            <a:avLst/>
          </a:prstGeom>
          <a:solidFill>
            <a:srgbClr val="FF66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l-GR" altLang="pt-BR" b="1" i="1">
                <a:solidFill>
                  <a:srgbClr val="FFFF00"/>
                </a:solidFill>
                <a:cs typeface="Arial" charset="0"/>
              </a:rPr>
              <a:t>Δ</a:t>
            </a:r>
            <a:r>
              <a:rPr lang="pt-BR" altLang="pt-BR" b="1" i="1">
                <a:solidFill>
                  <a:srgbClr val="FFFF00"/>
                </a:solidFill>
                <a:cs typeface="Arial" charset="0"/>
              </a:rPr>
              <a:t>L = L</a:t>
            </a:r>
            <a:r>
              <a:rPr lang="pt-BR" altLang="pt-BR" b="1" i="1" baseline="-25000">
                <a:solidFill>
                  <a:srgbClr val="FFFF00"/>
                </a:solidFill>
                <a:cs typeface="Arial" charset="0"/>
              </a:rPr>
              <a:t>o</a:t>
            </a:r>
            <a:r>
              <a:rPr lang="pt-BR" altLang="pt-BR" b="1" i="1">
                <a:solidFill>
                  <a:srgbClr val="FFFF00"/>
                </a:solidFill>
                <a:cs typeface="Arial" charset="0"/>
              </a:rPr>
              <a:t>.</a:t>
            </a:r>
            <a:r>
              <a:rPr lang="el-GR" altLang="pt-BR" b="1" i="1">
                <a:solidFill>
                  <a:srgbClr val="FFFF00"/>
                </a:solidFill>
                <a:cs typeface="Arial" charset="0"/>
              </a:rPr>
              <a:t>α</a:t>
            </a:r>
            <a:r>
              <a:rPr lang="pt-BR" altLang="pt-BR" b="1" i="1">
                <a:solidFill>
                  <a:srgbClr val="FFFF00"/>
                </a:solidFill>
                <a:cs typeface="Arial" charset="0"/>
              </a:rPr>
              <a:t>.</a:t>
            </a:r>
            <a:r>
              <a:rPr lang="el-GR" altLang="pt-BR" b="1" i="1">
                <a:solidFill>
                  <a:srgbClr val="FFFF00"/>
                </a:solidFill>
              </a:rPr>
              <a:t>Δ</a:t>
            </a:r>
            <a:r>
              <a:rPr lang="pt-BR" altLang="pt-BR" b="1" i="1">
                <a:solidFill>
                  <a:srgbClr val="FFFF00"/>
                </a:solidFill>
              </a:rPr>
              <a:t>t</a:t>
            </a:r>
            <a:endParaRPr lang="el-GR" altLang="pt-BR" b="1" i="1">
              <a:solidFill>
                <a:srgbClr val="FFFF00"/>
              </a:solidFill>
            </a:endParaRPr>
          </a:p>
        </p:txBody>
      </p:sp>
      <p:sp>
        <p:nvSpPr>
          <p:cNvPr id="205831" name="Text Box 7"/>
          <p:cNvSpPr txBox="1">
            <a:spLocks noChangeArrowheads="1"/>
          </p:cNvSpPr>
          <p:nvPr/>
        </p:nvSpPr>
        <p:spPr bwMode="auto">
          <a:xfrm>
            <a:off x="3779838" y="2501900"/>
            <a:ext cx="2160587" cy="495300"/>
          </a:xfrm>
          <a:prstGeom prst="rect">
            <a:avLst/>
          </a:prstGeom>
          <a:solidFill>
            <a:srgbClr val="008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l-GR" altLang="pt-BR" b="1" i="1">
                <a:solidFill>
                  <a:srgbClr val="FFFF00"/>
                </a:solidFill>
              </a:rPr>
              <a:t>Δ</a:t>
            </a:r>
            <a:r>
              <a:rPr lang="pt-BR" altLang="pt-BR" b="1" i="1">
                <a:solidFill>
                  <a:srgbClr val="FFFF00"/>
                </a:solidFill>
              </a:rPr>
              <a:t>S = S</a:t>
            </a:r>
            <a:r>
              <a:rPr lang="pt-BR" altLang="pt-BR" b="1" i="1" baseline="-25000">
                <a:solidFill>
                  <a:srgbClr val="FFFF00"/>
                </a:solidFill>
              </a:rPr>
              <a:t>o</a:t>
            </a:r>
            <a:r>
              <a:rPr lang="pt-BR" altLang="pt-BR" b="1" i="1">
                <a:solidFill>
                  <a:srgbClr val="FFFF00"/>
                </a:solidFill>
              </a:rPr>
              <a:t>.</a:t>
            </a:r>
            <a:r>
              <a:rPr lang="el-GR" altLang="pt-BR" b="1" i="1">
                <a:solidFill>
                  <a:srgbClr val="FFFF00"/>
                </a:solidFill>
              </a:rPr>
              <a:t>β</a:t>
            </a:r>
            <a:r>
              <a:rPr lang="pt-BR" altLang="pt-BR" b="1" i="1">
                <a:solidFill>
                  <a:srgbClr val="FFFF00"/>
                </a:solidFill>
              </a:rPr>
              <a:t>.</a:t>
            </a:r>
            <a:r>
              <a:rPr lang="el-GR" altLang="pt-BR" b="1" i="1">
                <a:solidFill>
                  <a:srgbClr val="FFFF00"/>
                </a:solidFill>
              </a:rPr>
              <a:t>Δ</a:t>
            </a:r>
            <a:r>
              <a:rPr lang="pt-BR" altLang="pt-BR" b="1" i="1">
                <a:solidFill>
                  <a:srgbClr val="FFFF00"/>
                </a:solidFill>
              </a:rPr>
              <a:t>t</a:t>
            </a:r>
          </a:p>
        </p:txBody>
      </p:sp>
      <p:sp>
        <p:nvSpPr>
          <p:cNvPr id="205832" name="Text Box 8"/>
          <p:cNvSpPr txBox="1">
            <a:spLocks noChangeArrowheads="1"/>
          </p:cNvSpPr>
          <p:nvPr/>
        </p:nvSpPr>
        <p:spPr bwMode="auto">
          <a:xfrm>
            <a:off x="3779838" y="3365500"/>
            <a:ext cx="2159000" cy="495300"/>
          </a:xfrm>
          <a:prstGeom prst="rect">
            <a:avLst/>
          </a:prstGeom>
          <a:solidFill>
            <a:srgbClr val="FF66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l-GR" altLang="pt-BR" b="1" i="1">
                <a:solidFill>
                  <a:srgbClr val="FFFF00"/>
                </a:solidFill>
              </a:rPr>
              <a:t>Δ</a:t>
            </a:r>
            <a:r>
              <a:rPr lang="pt-BR" altLang="pt-BR" b="1" i="1">
                <a:solidFill>
                  <a:srgbClr val="FFFF00"/>
                </a:solidFill>
              </a:rPr>
              <a:t>V = V</a:t>
            </a:r>
            <a:r>
              <a:rPr lang="pt-BR" altLang="pt-BR" b="1" i="1" baseline="-25000">
                <a:solidFill>
                  <a:srgbClr val="FFFF00"/>
                </a:solidFill>
              </a:rPr>
              <a:t>o</a:t>
            </a:r>
            <a:r>
              <a:rPr lang="pt-BR" altLang="pt-BR" b="1" i="1">
                <a:solidFill>
                  <a:srgbClr val="FFFF00"/>
                </a:solidFill>
              </a:rPr>
              <a:t>.</a:t>
            </a:r>
            <a:r>
              <a:rPr lang="el-GR" altLang="pt-BR" b="1" i="1">
                <a:solidFill>
                  <a:srgbClr val="FFFF00"/>
                </a:solidFill>
                <a:cs typeface="Arial" charset="0"/>
              </a:rPr>
              <a:t>γ</a:t>
            </a:r>
            <a:r>
              <a:rPr lang="pt-BR" altLang="pt-BR" b="1" i="1">
                <a:solidFill>
                  <a:srgbClr val="FFFF00"/>
                </a:solidFill>
                <a:cs typeface="Arial" charset="0"/>
              </a:rPr>
              <a:t>.</a:t>
            </a:r>
            <a:r>
              <a:rPr lang="el-GR" altLang="pt-BR" b="1" i="1">
                <a:solidFill>
                  <a:srgbClr val="FFFF00"/>
                </a:solidFill>
              </a:rPr>
              <a:t>Δ</a:t>
            </a:r>
            <a:r>
              <a:rPr lang="pt-BR" altLang="pt-BR" b="1" i="1">
                <a:solidFill>
                  <a:srgbClr val="FFFF00"/>
                </a:solidFill>
              </a:rPr>
              <a:t>t</a:t>
            </a:r>
          </a:p>
        </p:txBody>
      </p:sp>
      <p:sp>
        <p:nvSpPr>
          <p:cNvPr id="205833" name="Text Box 9"/>
          <p:cNvSpPr txBox="1">
            <a:spLocks noChangeArrowheads="1"/>
          </p:cNvSpPr>
          <p:nvPr/>
        </p:nvSpPr>
        <p:spPr bwMode="auto">
          <a:xfrm>
            <a:off x="179388" y="5203825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b="1" i="1"/>
              <a:t>Lembrar: </a:t>
            </a:r>
          </a:p>
        </p:txBody>
      </p:sp>
      <p:sp>
        <p:nvSpPr>
          <p:cNvPr id="205834" name="Text Box 10"/>
          <p:cNvSpPr txBox="1">
            <a:spLocks noChangeArrowheads="1"/>
          </p:cNvSpPr>
          <p:nvPr/>
        </p:nvSpPr>
        <p:spPr bwMode="auto">
          <a:xfrm>
            <a:off x="323850" y="5734050"/>
            <a:ext cx="83534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b="1" i="1">
                <a:solidFill>
                  <a:srgbClr val="FFCC00"/>
                </a:solidFill>
              </a:rPr>
              <a:t>Quando se aquece uma chapa com um orifício, ela se dilata e o orifício também.</a:t>
            </a:r>
          </a:p>
        </p:txBody>
      </p:sp>
      <p:sp>
        <p:nvSpPr>
          <p:cNvPr id="205835" name="Text Box 11"/>
          <p:cNvSpPr txBox="1">
            <a:spLocks noChangeArrowheads="1"/>
          </p:cNvSpPr>
          <p:nvPr/>
        </p:nvSpPr>
        <p:spPr bwMode="auto">
          <a:xfrm>
            <a:off x="179388" y="4340225"/>
            <a:ext cx="46085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b="1" i="1"/>
              <a:t>Relação entre os coeficientes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4859338" y="4292600"/>
            <a:ext cx="2952750" cy="1152525"/>
            <a:chOff x="3061" y="2387"/>
            <a:chExt cx="1860" cy="726"/>
          </a:xfrm>
        </p:grpSpPr>
        <p:sp>
          <p:nvSpPr>
            <p:cNvPr id="21518" name="Rectangle 13"/>
            <p:cNvSpPr>
              <a:spLocks noChangeArrowheads="1"/>
            </p:cNvSpPr>
            <p:nvPr/>
          </p:nvSpPr>
          <p:spPr bwMode="auto">
            <a:xfrm>
              <a:off x="3061" y="2387"/>
              <a:ext cx="1860" cy="726"/>
            </a:xfrm>
            <a:prstGeom prst="rect">
              <a:avLst/>
            </a:prstGeom>
            <a:solidFill>
              <a:srgbClr val="0080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21519" name="Text Box 14"/>
            <p:cNvSpPr txBox="1">
              <a:spLocks noChangeArrowheads="1"/>
            </p:cNvSpPr>
            <p:nvPr/>
          </p:nvSpPr>
          <p:spPr bwMode="auto">
            <a:xfrm>
              <a:off x="3242" y="2397"/>
              <a:ext cx="27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l-GR" altLang="pt-BR" sz="2800" b="1" i="1"/>
                <a:t>α</a:t>
              </a:r>
              <a:endParaRPr lang="pt-BR" altLang="pt-BR" sz="2800" b="1" i="1"/>
            </a:p>
          </p:txBody>
        </p:sp>
        <p:sp>
          <p:nvSpPr>
            <p:cNvPr id="21520" name="Text Box 15"/>
            <p:cNvSpPr txBox="1">
              <a:spLocks noChangeArrowheads="1"/>
            </p:cNvSpPr>
            <p:nvPr/>
          </p:nvSpPr>
          <p:spPr bwMode="auto">
            <a:xfrm>
              <a:off x="3877" y="2397"/>
              <a:ext cx="36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l-GR" altLang="pt-BR" sz="2800" b="1" i="1"/>
                <a:t>β</a:t>
              </a:r>
              <a:endParaRPr lang="pt-BR" altLang="pt-BR" sz="2800" b="1" i="1"/>
            </a:p>
          </p:txBody>
        </p:sp>
        <p:sp>
          <p:nvSpPr>
            <p:cNvPr id="21521" name="Text Box 16"/>
            <p:cNvSpPr txBox="1">
              <a:spLocks noChangeArrowheads="1"/>
            </p:cNvSpPr>
            <p:nvPr/>
          </p:nvSpPr>
          <p:spPr bwMode="auto">
            <a:xfrm>
              <a:off x="4558" y="2387"/>
              <a:ext cx="31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l-GR" altLang="pt-BR" sz="2800" b="1" i="1"/>
                <a:t>γ</a:t>
              </a:r>
              <a:endParaRPr lang="pt-BR" altLang="pt-BR" sz="2800" b="1" i="1"/>
            </a:p>
          </p:txBody>
        </p:sp>
        <p:sp>
          <p:nvSpPr>
            <p:cNvPr id="21522" name="Line 17"/>
            <p:cNvSpPr>
              <a:spLocks noChangeShapeType="1"/>
            </p:cNvSpPr>
            <p:nvPr/>
          </p:nvSpPr>
          <p:spPr bwMode="auto">
            <a:xfrm>
              <a:off x="3198" y="2714"/>
              <a:ext cx="36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523" name="Line 18"/>
            <p:cNvSpPr>
              <a:spLocks noChangeShapeType="1"/>
            </p:cNvSpPr>
            <p:nvPr/>
          </p:nvSpPr>
          <p:spPr bwMode="auto">
            <a:xfrm>
              <a:off x="3833" y="2714"/>
              <a:ext cx="36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524" name="Line 19"/>
            <p:cNvSpPr>
              <a:spLocks noChangeShapeType="1"/>
            </p:cNvSpPr>
            <p:nvPr/>
          </p:nvSpPr>
          <p:spPr bwMode="auto">
            <a:xfrm>
              <a:off x="4468" y="2714"/>
              <a:ext cx="36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525" name="Text Box 20"/>
            <p:cNvSpPr txBox="1">
              <a:spLocks noChangeArrowheads="1"/>
            </p:cNvSpPr>
            <p:nvPr/>
          </p:nvSpPr>
          <p:spPr bwMode="auto">
            <a:xfrm>
              <a:off x="3560" y="2568"/>
              <a:ext cx="36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pt-BR" altLang="pt-BR" sz="2800"/>
                <a:t>=</a:t>
              </a:r>
            </a:p>
          </p:txBody>
        </p:sp>
        <p:sp>
          <p:nvSpPr>
            <p:cNvPr id="21526" name="Text Box 21"/>
            <p:cNvSpPr txBox="1">
              <a:spLocks noChangeArrowheads="1"/>
            </p:cNvSpPr>
            <p:nvPr/>
          </p:nvSpPr>
          <p:spPr bwMode="auto">
            <a:xfrm>
              <a:off x="4195" y="2568"/>
              <a:ext cx="36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pt-BR" altLang="pt-BR" sz="2800"/>
                <a:t>=</a:t>
              </a:r>
            </a:p>
          </p:txBody>
        </p:sp>
        <p:sp>
          <p:nvSpPr>
            <p:cNvPr id="21527" name="Text Box 22"/>
            <p:cNvSpPr txBox="1">
              <a:spLocks noChangeArrowheads="1"/>
            </p:cNvSpPr>
            <p:nvPr/>
          </p:nvSpPr>
          <p:spPr bwMode="auto">
            <a:xfrm>
              <a:off x="3242" y="2714"/>
              <a:ext cx="22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pt-BR" altLang="pt-BR" sz="2800" b="1"/>
                <a:t>1</a:t>
              </a:r>
            </a:p>
          </p:txBody>
        </p:sp>
        <p:sp>
          <p:nvSpPr>
            <p:cNvPr id="21528" name="Text Box 23"/>
            <p:cNvSpPr txBox="1">
              <a:spLocks noChangeArrowheads="1"/>
            </p:cNvSpPr>
            <p:nvPr/>
          </p:nvSpPr>
          <p:spPr bwMode="auto">
            <a:xfrm>
              <a:off x="3877" y="2714"/>
              <a:ext cx="77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pt-BR" altLang="pt-BR" sz="2800" b="1"/>
                <a:t>2</a:t>
              </a:r>
            </a:p>
          </p:txBody>
        </p:sp>
        <p:sp>
          <p:nvSpPr>
            <p:cNvPr id="21529" name="Text Box 24"/>
            <p:cNvSpPr txBox="1">
              <a:spLocks noChangeArrowheads="1"/>
            </p:cNvSpPr>
            <p:nvPr/>
          </p:nvSpPr>
          <p:spPr bwMode="auto">
            <a:xfrm>
              <a:off x="4512" y="2750"/>
              <a:ext cx="22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pt-BR" altLang="pt-BR" sz="2800" b="1"/>
                <a:t>3</a:t>
              </a:r>
            </a:p>
          </p:txBody>
        </p:sp>
      </p:grpSp>
      <p:sp>
        <p:nvSpPr>
          <p:cNvPr id="21517" name="Rectangle 25"/>
          <p:cNvSpPr>
            <a:spLocks noChangeArrowheads="1"/>
          </p:cNvSpPr>
          <p:nvPr/>
        </p:nvSpPr>
        <p:spPr bwMode="auto">
          <a:xfrm>
            <a:off x="2627313" y="273050"/>
            <a:ext cx="45402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altLang="pt-BR" sz="3200" b="1">
                <a:solidFill>
                  <a:srgbClr val="FF3300"/>
                </a:solidFill>
              </a:rPr>
              <a:t>DILATAÇÃO TÉRMICA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8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205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58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205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58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5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205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58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5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decel="100000" fill="hold"/>
                                        <p:tgtEl>
                                          <p:spTgt spid="205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58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5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decel="100000" fill="hold"/>
                                        <p:tgtEl>
                                          <p:spTgt spid="205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058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5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900" decel="100000" fill="hold"/>
                                        <p:tgtEl>
                                          <p:spTgt spid="205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058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5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900" decel="100000" fill="hold"/>
                                        <p:tgtEl>
                                          <p:spTgt spid="205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05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05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5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05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6" grpId="0"/>
      <p:bldP spid="205827" grpId="0"/>
      <p:bldP spid="205828" grpId="0"/>
      <p:bldP spid="205829" grpId="0"/>
      <p:bldP spid="205830" grpId="0" animBg="1"/>
      <p:bldP spid="205831" grpId="0" animBg="1"/>
      <p:bldP spid="205832" grpId="0" animBg="1"/>
      <p:bldP spid="205833" grpId="0"/>
      <p:bldP spid="205834" grpId="0"/>
      <p:bldP spid="20583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Text Box 2"/>
          <p:cNvSpPr txBox="1">
            <a:spLocks noChangeArrowheads="1"/>
          </p:cNvSpPr>
          <p:nvPr/>
        </p:nvSpPr>
        <p:spPr bwMode="auto">
          <a:xfrm>
            <a:off x="755650" y="749300"/>
            <a:ext cx="741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3200" b="1">
                <a:solidFill>
                  <a:srgbClr val="FFFF00"/>
                </a:solidFill>
              </a:rPr>
              <a:t>Dilatação térmica dos líquidos</a:t>
            </a:r>
          </a:p>
        </p:txBody>
      </p:sp>
      <p:sp>
        <p:nvSpPr>
          <p:cNvPr id="206851" name="Text Box 3"/>
          <p:cNvSpPr txBox="1">
            <a:spLocks noChangeArrowheads="1"/>
          </p:cNvSpPr>
          <p:nvPr/>
        </p:nvSpPr>
        <p:spPr bwMode="auto">
          <a:xfrm>
            <a:off x="827088" y="2997200"/>
            <a:ext cx="58324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3200" b="1">
                <a:solidFill>
                  <a:srgbClr val="FFFF00"/>
                </a:solidFill>
              </a:rPr>
              <a:t>Dilatação irregular da água</a:t>
            </a:r>
          </a:p>
        </p:txBody>
      </p:sp>
      <p:sp>
        <p:nvSpPr>
          <p:cNvPr id="206852" name="Text Box 4"/>
          <p:cNvSpPr txBox="1">
            <a:spLocks noChangeArrowheads="1"/>
          </p:cNvSpPr>
          <p:nvPr/>
        </p:nvSpPr>
        <p:spPr bwMode="auto">
          <a:xfrm>
            <a:off x="755650" y="3503613"/>
            <a:ext cx="7920038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b="1" i="1">
                <a:solidFill>
                  <a:srgbClr val="FFCC00"/>
                </a:solidFill>
              </a:rPr>
              <a:t>O menor volume da água líquida é a4°C</a:t>
            </a:r>
          </a:p>
          <a:p>
            <a:pPr algn="l" eaLnBrk="1" hangingPunct="1">
              <a:spcBef>
                <a:spcPct val="50000"/>
              </a:spcBef>
            </a:pPr>
            <a:r>
              <a:rPr lang="pt-BR" altLang="pt-BR" b="1" i="1">
                <a:solidFill>
                  <a:srgbClr val="FFCC00"/>
                </a:solidFill>
              </a:rPr>
              <a:t>A densidade máxima da água (1g/cm</a:t>
            </a:r>
            <a:r>
              <a:rPr lang="pt-BR" altLang="pt-BR" b="1" i="1" baseline="30000">
                <a:solidFill>
                  <a:srgbClr val="FFCC00"/>
                </a:solidFill>
              </a:rPr>
              <a:t>3</a:t>
            </a:r>
            <a:r>
              <a:rPr lang="pt-BR" altLang="pt-BR" b="1" i="1">
                <a:solidFill>
                  <a:srgbClr val="FFCC00"/>
                </a:solidFill>
              </a:rPr>
              <a:t>) ocorre a 4°C</a:t>
            </a:r>
          </a:p>
        </p:txBody>
      </p:sp>
      <p:sp>
        <p:nvSpPr>
          <p:cNvPr id="206853" name="Text Box 5"/>
          <p:cNvSpPr txBox="1">
            <a:spLocks noChangeArrowheads="1"/>
          </p:cNvSpPr>
          <p:nvPr/>
        </p:nvSpPr>
        <p:spPr bwMode="auto">
          <a:xfrm>
            <a:off x="1403350" y="1341438"/>
            <a:ext cx="6121400" cy="557212"/>
          </a:xfrm>
          <a:prstGeom prst="rect">
            <a:avLst/>
          </a:prstGeom>
          <a:solidFill>
            <a:srgbClr val="FF66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l-GR" altLang="pt-BR" sz="2800" b="1" i="1"/>
              <a:t>Δ</a:t>
            </a:r>
            <a:r>
              <a:rPr lang="pt-BR" altLang="pt-BR" sz="2800" b="1" i="1"/>
              <a:t>V</a:t>
            </a:r>
            <a:r>
              <a:rPr lang="pt-BR" altLang="pt-BR" sz="2800" b="1" i="1" baseline="-25000"/>
              <a:t>REAL</a:t>
            </a:r>
            <a:r>
              <a:rPr lang="pt-BR" altLang="pt-BR" sz="2800" b="1" i="1"/>
              <a:t> = </a:t>
            </a:r>
            <a:r>
              <a:rPr lang="el-GR" altLang="pt-BR" sz="2800" b="1" i="1"/>
              <a:t>Δ</a:t>
            </a:r>
            <a:r>
              <a:rPr lang="pt-BR" altLang="pt-BR" sz="2800" b="1" i="1"/>
              <a:t>V</a:t>
            </a:r>
            <a:r>
              <a:rPr lang="pt-BR" altLang="pt-BR" sz="2800" b="1" i="1" baseline="-25000"/>
              <a:t>RECIPIENTE</a:t>
            </a:r>
            <a:r>
              <a:rPr lang="pt-BR" altLang="pt-BR" sz="2800" b="1" i="1"/>
              <a:t>  + </a:t>
            </a:r>
            <a:r>
              <a:rPr lang="el-GR" altLang="pt-BR" sz="2800" b="1" i="1"/>
              <a:t>Δ</a:t>
            </a:r>
            <a:r>
              <a:rPr lang="pt-BR" altLang="pt-BR" sz="2800" b="1" i="1"/>
              <a:t>V</a:t>
            </a:r>
            <a:r>
              <a:rPr lang="pt-BR" altLang="pt-BR" sz="1800"/>
              <a:t> </a:t>
            </a:r>
            <a:r>
              <a:rPr lang="pt-BR" altLang="pt-BR" sz="2800" b="1" i="1" baseline="-25000"/>
              <a:t>APARENTE</a:t>
            </a:r>
            <a:endParaRPr lang="pt-BR" altLang="pt-BR" sz="2800" b="1" i="1"/>
          </a:p>
        </p:txBody>
      </p:sp>
      <p:sp>
        <p:nvSpPr>
          <p:cNvPr id="206854" name="Text Box 6"/>
          <p:cNvSpPr txBox="1">
            <a:spLocks noChangeArrowheads="1"/>
          </p:cNvSpPr>
          <p:nvPr/>
        </p:nvSpPr>
        <p:spPr bwMode="auto">
          <a:xfrm>
            <a:off x="1908175" y="2133600"/>
            <a:ext cx="5184775" cy="557213"/>
          </a:xfrm>
          <a:prstGeom prst="rect">
            <a:avLst/>
          </a:prstGeom>
          <a:solidFill>
            <a:srgbClr val="008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2800"/>
              <a:t> </a:t>
            </a:r>
            <a:r>
              <a:rPr lang="el-GR" altLang="pt-BR" sz="2800" b="1" i="1">
                <a:solidFill>
                  <a:srgbClr val="E9FA0E"/>
                </a:solidFill>
              </a:rPr>
              <a:t>γ</a:t>
            </a:r>
            <a:r>
              <a:rPr lang="pt-BR" altLang="pt-BR" sz="2800" b="1" i="1" baseline="-25000">
                <a:solidFill>
                  <a:srgbClr val="E9FA0E"/>
                </a:solidFill>
              </a:rPr>
              <a:t>REAL</a:t>
            </a:r>
            <a:r>
              <a:rPr lang="pt-BR" altLang="pt-BR" sz="2800" b="1" i="1">
                <a:solidFill>
                  <a:srgbClr val="E9FA0E"/>
                </a:solidFill>
              </a:rPr>
              <a:t> = </a:t>
            </a:r>
            <a:r>
              <a:rPr lang="el-GR" altLang="pt-BR" sz="2800" b="1" i="1">
                <a:solidFill>
                  <a:srgbClr val="E9FA0E"/>
                </a:solidFill>
              </a:rPr>
              <a:t>γ</a:t>
            </a:r>
            <a:r>
              <a:rPr lang="pt-BR" altLang="pt-BR" sz="2800" b="1" i="1" baseline="-25000">
                <a:solidFill>
                  <a:srgbClr val="E9FA0E"/>
                </a:solidFill>
              </a:rPr>
              <a:t>RECIPIENTE</a:t>
            </a:r>
            <a:r>
              <a:rPr lang="pt-BR" altLang="pt-BR" sz="2800" b="1" i="1">
                <a:solidFill>
                  <a:srgbClr val="E9FA0E"/>
                </a:solidFill>
              </a:rPr>
              <a:t> + </a:t>
            </a:r>
            <a:r>
              <a:rPr lang="el-GR" altLang="pt-BR" sz="2800" b="1" i="1">
                <a:solidFill>
                  <a:srgbClr val="E9FA0E"/>
                </a:solidFill>
              </a:rPr>
              <a:t>γ</a:t>
            </a:r>
            <a:r>
              <a:rPr lang="pt-BR" altLang="pt-BR" sz="2800" b="1" i="1" baseline="-25000">
                <a:solidFill>
                  <a:srgbClr val="E9FA0E"/>
                </a:solidFill>
              </a:rPr>
              <a:t>APARENTE</a:t>
            </a:r>
            <a:endParaRPr lang="pt-BR" altLang="pt-BR" sz="2800" b="1" i="1">
              <a:solidFill>
                <a:srgbClr val="E9FA0E"/>
              </a:solidFill>
            </a:endParaRPr>
          </a:p>
        </p:txBody>
      </p:sp>
      <p:pic>
        <p:nvPicPr>
          <p:cNvPr id="206855" name="Picture 7" descr="2006-01-07_01-35-29-2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4724400"/>
            <a:ext cx="6767513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2339975" y="188913"/>
            <a:ext cx="45402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altLang="pt-BR" sz="3200" b="1">
                <a:solidFill>
                  <a:srgbClr val="FF3300"/>
                </a:solidFill>
              </a:rPr>
              <a:t>DILATAÇÃO TÉRMICA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6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6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6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68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6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206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6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68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6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206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6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68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6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206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6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206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068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6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206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6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0" grpId="0"/>
      <p:bldP spid="206851" grpId="0"/>
      <p:bldP spid="206852" grpId="0"/>
      <p:bldP spid="206853" grpId="0" animBg="1"/>
      <p:bldP spid="20685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defRPr/>
            </a:pPr>
            <a:r>
              <a:rPr lang="pt-BR" sz="4800" b="1" smtClean="0">
                <a:solidFill>
                  <a:srgbClr val="FF3300"/>
                </a:solidFill>
              </a:rPr>
              <a:t>Termologia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569325" cy="53292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sz="3600" smtClean="0">
                <a:solidFill>
                  <a:srgbClr val="FFFF00"/>
                </a:solidFill>
              </a:rPr>
              <a:t>Conceitos básicos: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smtClean="0">
                <a:solidFill>
                  <a:srgbClr val="FFCC00"/>
                </a:solidFill>
              </a:rPr>
              <a:t>Temperatura</a:t>
            </a:r>
            <a:r>
              <a:rPr lang="pt-BR" smtClean="0"/>
              <a:t> de um corpo é a medida do grau de agitação das moléculas deste corpo.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pt-BR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smtClean="0">
                <a:solidFill>
                  <a:srgbClr val="FFCC00"/>
                </a:solidFill>
              </a:rPr>
              <a:t>Energia térmica</a:t>
            </a:r>
            <a:r>
              <a:rPr lang="pt-BR" smtClean="0"/>
              <a:t> é a energia do movimento das moléculas de um corpo.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pt-BR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smtClean="0">
                <a:solidFill>
                  <a:srgbClr val="FFCC00"/>
                </a:solidFill>
              </a:rPr>
              <a:t>Calor</a:t>
            </a:r>
            <a:r>
              <a:rPr lang="pt-BR" smtClean="0"/>
              <a:t> é o processo de transferência (fluxo) de energia térmica de um ponto para outro devido a diferença de temperatura.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0"/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3000"/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3000"/>
                                        <p:tgtEl>
                                          <p:spTgt spid="201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8229600" cy="558800"/>
          </a:xfrm>
        </p:spPr>
        <p:txBody>
          <a:bodyPr/>
          <a:lstStyle/>
          <a:p>
            <a:pPr eaLnBrk="1" hangingPunct="1">
              <a:defRPr/>
            </a:pPr>
            <a:r>
              <a:rPr lang="pt-BR" sz="4000" smtClean="0"/>
              <a:t>Exemplo</a:t>
            </a:r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34925" y="981075"/>
            <a:ext cx="910907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pt-BR" altLang="pt-BR" sz="2800"/>
              <a:t>(PEIES 03) Uma barra de metal de comprimento 4 m, a uma temperatura de 20°C, alonga-se em 0,5%, quando aumenta a sua temperatura até 520°C. O coeficiente de dilatação linear desse metal, em 10</a:t>
            </a:r>
            <a:r>
              <a:rPr lang="pt-BR" altLang="pt-BR" sz="2800" baseline="30000"/>
              <a:t>-5</a:t>
            </a:r>
            <a:r>
              <a:rPr lang="pt-BR" altLang="pt-BR" sz="2800"/>
              <a:t> °C</a:t>
            </a:r>
            <a:r>
              <a:rPr lang="pt-BR" altLang="pt-BR" sz="2800" baseline="30000"/>
              <a:t>-1</a:t>
            </a:r>
            <a:r>
              <a:rPr lang="pt-BR" altLang="pt-BR" sz="2800"/>
              <a:t>, é:</a:t>
            </a:r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auto">
          <a:xfrm>
            <a:off x="684213" y="2786063"/>
            <a:ext cx="1439862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FontTx/>
              <a:buAutoNum type="alphaLcParenR"/>
            </a:pPr>
            <a:r>
              <a:rPr lang="pt-BR" altLang="pt-BR" sz="2800"/>
              <a:t>0,1</a:t>
            </a:r>
          </a:p>
          <a:p>
            <a:pPr algn="l" eaLnBrk="1" hangingPunct="1">
              <a:buFontTx/>
              <a:buAutoNum type="alphaLcParenR"/>
            </a:pPr>
            <a:r>
              <a:rPr lang="pt-BR" altLang="pt-BR" sz="2800"/>
              <a:t>0,5</a:t>
            </a:r>
          </a:p>
          <a:p>
            <a:pPr algn="l" eaLnBrk="1" hangingPunct="1">
              <a:buFontTx/>
              <a:buAutoNum type="alphaLcParenR"/>
            </a:pPr>
            <a:r>
              <a:rPr lang="pt-BR" altLang="pt-BR" sz="2800"/>
              <a:t>1,0</a:t>
            </a:r>
          </a:p>
          <a:p>
            <a:pPr algn="l" eaLnBrk="1" hangingPunct="1">
              <a:buFontTx/>
              <a:buAutoNum type="alphaLcParenR"/>
            </a:pPr>
            <a:r>
              <a:rPr lang="pt-BR" altLang="pt-BR" sz="2800"/>
              <a:t>1,5</a:t>
            </a:r>
          </a:p>
          <a:p>
            <a:pPr algn="l" eaLnBrk="1" hangingPunct="1">
              <a:buFontTx/>
              <a:buAutoNum type="alphaLcParenR"/>
            </a:pPr>
            <a:r>
              <a:rPr lang="pt-BR" altLang="pt-BR" sz="2800"/>
              <a:t>2,0</a:t>
            </a:r>
          </a:p>
        </p:txBody>
      </p:sp>
      <p:sp>
        <p:nvSpPr>
          <p:cNvPr id="275462" name="Rectangle 6"/>
          <p:cNvSpPr>
            <a:spLocks noChangeArrowheads="1"/>
          </p:cNvSpPr>
          <p:nvPr/>
        </p:nvSpPr>
        <p:spPr bwMode="auto">
          <a:xfrm>
            <a:off x="458788" y="2765425"/>
            <a:ext cx="3825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800" b="1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275463" name="Rectangle 7"/>
          <p:cNvSpPr>
            <a:spLocks noChangeArrowheads="1"/>
          </p:cNvSpPr>
          <p:nvPr/>
        </p:nvSpPr>
        <p:spPr bwMode="auto">
          <a:xfrm>
            <a:off x="4068763" y="3141663"/>
            <a:ext cx="3887787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pt-BR" altLang="pt-BR" sz="2800" i="1">
                <a:solidFill>
                  <a:srgbClr val="FFCC00"/>
                </a:solidFill>
                <a:cs typeface="Arial" charset="0"/>
              </a:rPr>
              <a:t>Solução:</a:t>
            </a:r>
          </a:p>
          <a:p>
            <a:pPr algn="l" eaLnBrk="1" hangingPunct="1"/>
            <a:r>
              <a:rPr lang="pt-BR" altLang="pt-BR" sz="2800" i="1">
                <a:solidFill>
                  <a:srgbClr val="FFCC00"/>
                </a:solidFill>
              </a:rPr>
              <a:t>Δ</a:t>
            </a:r>
            <a:r>
              <a:rPr lang="pt-BR" altLang="pt-BR" sz="2800" i="1">
                <a:solidFill>
                  <a:srgbClr val="FFCC00"/>
                </a:solidFill>
                <a:cs typeface="Arial" charset="0"/>
              </a:rPr>
              <a:t>ℓ = </a:t>
            </a:r>
            <a:r>
              <a:rPr lang="pt-BR" altLang="pt-BR" sz="2800" i="1">
                <a:solidFill>
                  <a:srgbClr val="FFCC00"/>
                </a:solidFill>
              </a:rPr>
              <a:t>ℓ</a:t>
            </a:r>
            <a:r>
              <a:rPr lang="pt-BR" altLang="pt-BR" sz="1400" i="1">
                <a:solidFill>
                  <a:srgbClr val="FFCC00"/>
                </a:solidFill>
              </a:rPr>
              <a:t>o</a:t>
            </a:r>
            <a:r>
              <a:rPr lang="pt-BR" altLang="pt-BR" sz="2800" i="1">
                <a:solidFill>
                  <a:srgbClr val="FFCC00"/>
                </a:solidFill>
              </a:rPr>
              <a:t>.</a:t>
            </a:r>
            <a:r>
              <a:rPr lang="pt-BR" altLang="pt-BR" sz="2800" i="1">
                <a:solidFill>
                  <a:srgbClr val="FFCC00"/>
                </a:solidFill>
                <a:sym typeface="Symbol" pitchFamily="18" charset="2"/>
              </a:rPr>
              <a:t>.</a:t>
            </a:r>
            <a:r>
              <a:rPr lang="pt-BR" altLang="pt-BR" sz="2800" i="1">
                <a:solidFill>
                  <a:srgbClr val="FFCC00"/>
                </a:solidFill>
              </a:rPr>
              <a:t>Δθ </a:t>
            </a:r>
          </a:p>
          <a:p>
            <a:pPr algn="l" eaLnBrk="1" hangingPunct="1"/>
            <a:r>
              <a:rPr lang="pt-BR" altLang="pt-BR" sz="2800" i="1">
                <a:solidFill>
                  <a:srgbClr val="FFCC00"/>
                </a:solidFill>
              </a:rPr>
              <a:t>5%.ℓ</a:t>
            </a:r>
            <a:r>
              <a:rPr lang="pt-BR" altLang="pt-BR" sz="1400" i="1">
                <a:solidFill>
                  <a:srgbClr val="FFCC00"/>
                </a:solidFill>
              </a:rPr>
              <a:t>o</a:t>
            </a:r>
            <a:r>
              <a:rPr lang="pt-BR" altLang="pt-BR" sz="2800" i="1">
                <a:solidFill>
                  <a:srgbClr val="FFCC00"/>
                </a:solidFill>
              </a:rPr>
              <a:t> = ℓ</a:t>
            </a:r>
            <a:r>
              <a:rPr lang="pt-BR" altLang="pt-BR" sz="1400" i="1">
                <a:solidFill>
                  <a:srgbClr val="FFCC00"/>
                </a:solidFill>
              </a:rPr>
              <a:t>o</a:t>
            </a:r>
            <a:r>
              <a:rPr lang="pt-BR" altLang="pt-BR" sz="2800" i="1">
                <a:solidFill>
                  <a:srgbClr val="FFCC00"/>
                </a:solidFill>
              </a:rPr>
              <a:t>.</a:t>
            </a:r>
            <a:r>
              <a:rPr lang="pt-BR" altLang="pt-BR" sz="2800" i="1">
                <a:solidFill>
                  <a:srgbClr val="FFCC00"/>
                </a:solidFill>
                <a:sym typeface="Symbol" pitchFamily="18" charset="2"/>
              </a:rPr>
              <a:t>.(</a:t>
            </a:r>
            <a:r>
              <a:rPr lang="pt-BR" altLang="pt-BR" sz="2800" i="1">
                <a:solidFill>
                  <a:srgbClr val="FFCC00"/>
                </a:solidFill>
              </a:rPr>
              <a:t>θ</a:t>
            </a:r>
            <a:r>
              <a:rPr lang="pt-BR" altLang="pt-BR" sz="1400" i="1">
                <a:solidFill>
                  <a:srgbClr val="FFCC00"/>
                </a:solidFill>
              </a:rPr>
              <a:t>f </a:t>
            </a:r>
            <a:r>
              <a:rPr lang="pt-BR" altLang="pt-BR" sz="2800" i="1">
                <a:solidFill>
                  <a:srgbClr val="FFCC00"/>
                </a:solidFill>
              </a:rPr>
              <a:t>- θ</a:t>
            </a:r>
            <a:r>
              <a:rPr lang="pt-BR" altLang="pt-BR" sz="1400" i="1">
                <a:solidFill>
                  <a:srgbClr val="FFCC00"/>
                </a:solidFill>
              </a:rPr>
              <a:t>i</a:t>
            </a:r>
            <a:r>
              <a:rPr lang="pt-BR" altLang="pt-BR" sz="2800" i="1">
                <a:solidFill>
                  <a:srgbClr val="FFCC00"/>
                </a:solidFill>
              </a:rPr>
              <a:t>)</a:t>
            </a:r>
          </a:p>
          <a:p>
            <a:pPr algn="l" eaLnBrk="1" hangingPunct="1"/>
            <a:r>
              <a:rPr lang="pt-BR" altLang="pt-BR" sz="2800" i="1">
                <a:solidFill>
                  <a:srgbClr val="FFCC00"/>
                </a:solidFill>
              </a:rPr>
              <a:t>0,05 = </a:t>
            </a:r>
            <a:r>
              <a:rPr lang="pt-BR" altLang="pt-BR" i="1">
                <a:solidFill>
                  <a:srgbClr val="FFCC00"/>
                </a:solidFill>
                <a:sym typeface="Symbol" pitchFamily="18" charset="2"/>
              </a:rPr>
              <a:t>.(520 - 20)</a:t>
            </a:r>
          </a:p>
          <a:p>
            <a:pPr algn="l" eaLnBrk="1" hangingPunct="1"/>
            <a:r>
              <a:rPr lang="pt-BR" altLang="pt-BR" i="1">
                <a:solidFill>
                  <a:srgbClr val="FFCC00"/>
                </a:solidFill>
                <a:sym typeface="Symbol" pitchFamily="18" charset="2"/>
              </a:rPr>
              <a:t>0,05 = .500</a:t>
            </a:r>
          </a:p>
          <a:p>
            <a:pPr algn="l" eaLnBrk="1" hangingPunct="1"/>
            <a:r>
              <a:rPr lang="pt-BR" altLang="pt-BR" i="1">
                <a:solidFill>
                  <a:srgbClr val="FFCC00"/>
                </a:solidFill>
                <a:sym typeface="Symbol" pitchFamily="18" charset="2"/>
              </a:rPr>
              <a:t> = 0,0001 = 1</a:t>
            </a:r>
            <a:r>
              <a:rPr lang="pt-BR" altLang="pt-BR" sz="1600" i="1">
                <a:solidFill>
                  <a:srgbClr val="FFCC00"/>
                </a:solidFill>
                <a:sym typeface="Symbol" pitchFamily="18" charset="2"/>
              </a:rPr>
              <a:t>x</a:t>
            </a:r>
            <a:r>
              <a:rPr lang="pt-BR" altLang="pt-BR" i="1">
                <a:solidFill>
                  <a:srgbClr val="FFCC00"/>
                </a:solidFill>
                <a:sym typeface="Symbol" pitchFamily="18" charset="2"/>
              </a:rPr>
              <a:t>10</a:t>
            </a:r>
            <a:r>
              <a:rPr lang="pt-BR" altLang="pt-BR" i="1" baseline="30000">
                <a:solidFill>
                  <a:srgbClr val="FFCC00"/>
                </a:solidFill>
                <a:sym typeface="Symbol" pitchFamily="18" charset="2"/>
              </a:rPr>
              <a:t>-4</a:t>
            </a:r>
          </a:p>
          <a:p>
            <a:pPr algn="l" eaLnBrk="1" hangingPunct="1"/>
            <a:r>
              <a:rPr lang="pt-BR" altLang="pt-BR" i="1">
                <a:solidFill>
                  <a:srgbClr val="FFCC00"/>
                </a:solidFill>
                <a:sym typeface="Symbol" pitchFamily="18" charset="2"/>
              </a:rPr>
              <a:t> = 0,1</a:t>
            </a:r>
            <a:r>
              <a:rPr lang="pt-BR" altLang="pt-BR" sz="1600" i="1">
                <a:solidFill>
                  <a:srgbClr val="FFCC00"/>
                </a:solidFill>
                <a:sym typeface="Symbol" pitchFamily="18" charset="2"/>
              </a:rPr>
              <a:t>x</a:t>
            </a:r>
            <a:r>
              <a:rPr lang="pt-BR" altLang="pt-BR" i="1">
                <a:solidFill>
                  <a:srgbClr val="FFCC00"/>
                </a:solidFill>
                <a:sym typeface="Symbol" pitchFamily="18" charset="2"/>
              </a:rPr>
              <a:t>10</a:t>
            </a:r>
            <a:r>
              <a:rPr lang="pt-BR" altLang="pt-BR" i="1" baseline="30000">
                <a:solidFill>
                  <a:srgbClr val="FFCC00"/>
                </a:solidFill>
                <a:sym typeface="Symbol" pitchFamily="18" charset="2"/>
              </a:rPr>
              <a:t>-5</a:t>
            </a:r>
            <a:r>
              <a:rPr lang="pt-BR" altLang="pt-BR" i="1">
                <a:solidFill>
                  <a:srgbClr val="FFCC00"/>
                </a:solidFill>
                <a:sym typeface="Symbol" pitchFamily="18" charset="2"/>
              </a:rPr>
              <a:t>°C</a:t>
            </a:r>
            <a:r>
              <a:rPr lang="pt-BR" altLang="pt-BR" i="1" baseline="30000">
                <a:solidFill>
                  <a:srgbClr val="FFCC00"/>
                </a:solidFill>
                <a:sym typeface="Symbol" pitchFamily="18" charset="2"/>
              </a:rPr>
              <a:t>-1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5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5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5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54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54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54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54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54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54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754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54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54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754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54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54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754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54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754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754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754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754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6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700" name="Text Box 4"/>
          <p:cNvSpPr txBox="1">
            <a:spLocks noChangeArrowheads="1"/>
          </p:cNvSpPr>
          <p:nvPr/>
        </p:nvSpPr>
        <p:spPr bwMode="auto">
          <a:xfrm>
            <a:off x="250825" y="4005263"/>
            <a:ext cx="6985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3200" b="1" i="1">
                <a:solidFill>
                  <a:srgbClr val="FFFF00"/>
                </a:solidFill>
              </a:rPr>
              <a:t>Lei geral dos gases perfeitos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132138" y="5083175"/>
            <a:ext cx="3671887" cy="1441450"/>
            <a:chOff x="3447" y="2115"/>
            <a:chExt cx="2313" cy="908"/>
          </a:xfrm>
        </p:grpSpPr>
        <p:sp>
          <p:nvSpPr>
            <p:cNvPr id="24582" name="Rectangle 6"/>
            <p:cNvSpPr>
              <a:spLocks noChangeArrowheads="1"/>
            </p:cNvSpPr>
            <p:nvPr/>
          </p:nvSpPr>
          <p:spPr bwMode="auto">
            <a:xfrm>
              <a:off x="3447" y="2115"/>
              <a:ext cx="1995" cy="908"/>
            </a:xfrm>
            <a:prstGeom prst="rect">
              <a:avLst/>
            </a:prstGeom>
            <a:solidFill>
              <a:srgbClr val="FF6600"/>
            </a:solidFill>
            <a:ln w="38100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grpSp>
          <p:nvGrpSpPr>
            <p:cNvPr id="24583" name="Group 7"/>
            <p:cNvGrpSpPr>
              <a:grpSpLocks/>
            </p:cNvGrpSpPr>
            <p:nvPr/>
          </p:nvGrpSpPr>
          <p:grpSpPr bwMode="auto">
            <a:xfrm>
              <a:off x="3537" y="2206"/>
              <a:ext cx="1406" cy="731"/>
              <a:chOff x="1474" y="2931"/>
              <a:chExt cx="1406" cy="731"/>
            </a:xfrm>
          </p:grpSpPr>
          <p:sp>
            <p:nvSpPr>
              <p:cNvPr id="24588" name="Text Box 8"/>
              <p:cNvSpPr txBox="1">
                <a:spLocks noChangeArrowheads="1"/>
              </p:cNvSpPr>
              <p:nvPr/>
            </p:nvSpPr>
            <p:spPr bwMode="auto">
              <a:xfrm>
                <a:off x="1474" y="2931"/>
                <a:ext cx="1406" cy="7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</a:pPr>
                <a:r>
                  <a:rPr lang="pt-BR" altLang="pt-BR" sz="2800" b="1" i="1"/>
                  <a:t>p</a:t>
                </a:r>
                <a:r>
                  <a:rPr lang="pt-BR" altLang="pt-BR" sz="2800" b="1" i="1" baseline="-25000"/>
                  <a:t>1</a:t>
                </a:r>
                <a:r>
                  <a:rPr lang="pt-BR" altLang="pt-BR" sz="2800" b="1" i="1"/>
                  <a:t> . V</a:t>
                </a:r>
                <a:r>
                  <a:rPr lang="pt-BR" altLang="pt-BR" sz="2800" b="1" i="1" baseline="-25000"/>
                  <a:t>1</a:t>
                </a:r>
                <a:endParaRPr lang="pt-BR" altLang="pt-BR" sz="2800" b="1" i="1"/>
              </a:p>
              <a:p>
                <a:pPr algn="l" eaLnBrk="1" hangingPunct="1">
                  <a:spcBef>
                    <a:spcPct val="50000"/>
                  </a:spcBef>
                </a:pPr>
                <a:r>
                  <a:rPr lang="pt-BR" altLang="pt-BR" sz="2800" b="1" i="1"/>
                  <a:t>   T</a:t>
                </a:r>
                <a:r>
                  <a:rPr lang="pt-BR" altLang="pt-BR" sz="2800" b="1" i="1" baseline="-25000"/>
                  <a:t>1</a:t>
                </a:r>
                <a:endParaRPr lang="pt-BR" altLang="pt-BR" sz="2800" b="1" i="1"/>
              </a:p>
            </p:txBody>
          </p:sp>
          <p:sp>
            <p:nvSpPr>
              <p:cNvPr id="24589" name="Line 9"/>
              <p:cNvSpPr>
                <a:spLocks noChangeShapeType="1"/>
              </p:cNvSpPr>
              <p:nvPr/>
            </p:nvSpPr>
            <p:spPr bwMode="auto">
              <a:xfrm>
                <a:off x="1519" y="3294"/>
                <a:ext cx="63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24584" name="Group 10"/>
            <p:cNvGrpSpPr>
              <a:grpSpLocks/>
            </p:cNvGrpSpPr>
            <p:nvPr/>
          </p:nvGrpSpPr>
          <p:grpSpPr bwMode="auto">
            <a:xfrm>
              <a:off x="4580" y="2206"/>
              <a:ext cx="1180" cy="731"/>
              <a:chOff x="2925" y="3067"/>
              <a:chExt cx="1180" cy="731"/>
            </a:xfrm>
          </p:grpSpPr>
          <p:sp>
            <p:nvSpPr>
              <p:cNvPr id="24586" name="Text Box 11"/>
              <p:cNvSpPr txBox="1">
                <a:spLocks noChangeArrowheads="1"/>
              </p:cNvSpPr>
              <p:nvPr/>
            </p:nvSpPr>
            <p:spPr bwMode="auto">
              <a:xfrm>
                <a:off x="2925" y="3067"/>
                <a:ext cx="1180" cy="7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</a:pPr>
                <a:r>
                  <a:rPr lang="pt-BR" altLang="pt-BR" sz="2800" b="1" i="1"/>
                  <a:t>p</a:t>
                </a:r>
                <a:r>
                  <a:rPr lang="pt-BR" altLang="pt-BR" sz="2800" b="1" i="1" baseline="-25000"/>
                  <a:t>2</a:t>
                </a:r>
                <a:r>
                  <a:rPr lang="pt-BR" altLang="pt-BR" sz="2800" b="1" i="1"/>
                  <a:t> . V</a:t>
                </a:r>
                <a:r>
                  <a:rPr lang="pt-BR" altLang="pt-BR" sz="2800" b="1" i="1" baseline="-25000"/>
                  <a:t>2</a:t>
                </a:r>
              </a:p>
              <a:p>
                <a:pPr algn="l" eaLnBrk="1" hangingPunct="1">
                  <a:spcBef>
                    <a:spcPct val="50000"/>
                  </a:spcBef>
                </a:pPr>
                <a:r>
                  <a:rPr lang="pt-BR" altLang="pt-BR" sz="2800" b="1" i="1" baseline="-25000"/>
                  <a:t>     </a:t>
                </a:r>
                <a:r>
                  <a:rPr lang="pt-BR" altLang="pt-BR" sz="2800" b="1" i="1"/>
                  <a:t>T</a:t>
                </a:r>
                <a:r>
                  <a:rPr lang="pt-BR" altLang="pt-BR" sz="2800" b="1" i="1" baseline="-25000"/>
                  <a:t>2</a:t>
                </a:r>
                <a:endParaRPr lang="pt-BR" altLang="pt-BR" sz="2800" b="1" i="1"/>
              </a:p>
            </p:txBody>
          </p:sp>
          <p:sp>
            <p:nvSpPr>
              <p:cNvPr id="24587" name="Line 12"/>
              <p:cNvSpPr>
                <a:spLocks noChangeShapeType="1"/>
              </p:cNvSpPr>
              <p:nvPr/>
            </p:nvSpPr>
            <p:spPr bwMode="auto">
              <a:xfrm>
                <a:off x="2971" y="3430"/>
                <a:ext cx="63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24585" name="Text Box 13"/>
            <p:cNvSpPr txBox="1">
              <a:spLocks noChangeArrowheads="1"/>
            </p:cNvSpPr>
            <p:nvPr/>
          </p:nvSpPr>
          <p:spPr bwMode="auto">
            <a:xfrm>
              <a:off x="4308" y="2388"/>
              <a:ext cx="72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pt-BR" altLang="pt-BR" sz="2800" b="1"/>
                <a:t>=</a:t>
              </a:r>
            </a:p>
          </p:txBody>
        </p:sp>
      </p:grpSp>
      <p:sp>
        <p:nvSpPr>
          <p:cNvPr id="24580" name="Text Box 19"/>
          <p:cNvSpPr txBox="1">
            <a:spLocks noChangeArrowheads="1"/>
          </p:cNvSpPr>
          <p:nvPr/>
        </p:nvSpPr>
        <p:spPr bwMode="auto">
          <a:xfrm>
            <a:off x="1258888" y="260350"/>
            <a:ext cx="70564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4000" b="1" i="1">
                <a:solidFill>
                  <a:srgbClr val="FF3300"/>
                </a:solidFill>
              </a:rPr>
              <a:t>Transformações gasosas</a:t>
            </a:r>
          </a:p>
        </p:txBody>
      </p:sp>
      <p:sp>
        <p:nvSpPr>
          <p:cNvPr id="285716" name="Text Box 20"/>
          <p:cNvSpPr txBox="1">
            <a:spLocks noChangeArrowheads="1"/>
          </p:cNvSpPr>
          <p:nvPr/>
        </p:nvSpPr>
        <p:spPr bwMode="auto">
          <a:xfrm>
            <a:off x="107950" y="1387475"/>
            <a:ext cx="8785225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2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Um gás perfeito confinado em um recipiente de volume V</a:t>
            </a:r>
            <a:r>
              <a:rPr lang="pt-BR" sz="3200" b="1" i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pt-BR" sz="32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 sob certa temperatura T</a:t>
            </a:r>
            <a:r>
              <a:rPr lang="pt-BR" sz="3200" b="1" i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pt-BR" sz="32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 e pressão p</a:t>
            </a:r>
            <a:r>
              <a:rPr lang="pt-BR" sz="3200" b="1" i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pt-BR" sz="32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 pode sofrer alteração em algumas destas variáveis de estado.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5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5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700" grpId="0"/>
      <p:bldP spid="28571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57" name="Rectangle 13"/>
          <p:cNvSpPr>
            <a:spLocks noChangeArrowheads="1"/>
          </p:cNvSpPr>
          <p:nvPr/>
        </p:nvSpPr>
        <p:spPr bwMode="auto">
          <a:xfrm>
            <a:off x="1116013" y="1849438"/>
            <a:ext cx="118903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pt-BR" altLang="pt-BR" sz="3200" b="1"/>
              <a:t>Q = 0</a:t>
            </a:r>
          </a:p>
        </p:txBody>
      </p:sp>
      <p:sp>
        <p:nvSpPr>
          <p:cNvPr id="287758" name="Rectangle 14"/>
          <p:cNvSpPr>
            <a:spLocks noChangeArrowheads="1"/>
          </p:cNvSpPr>
          <p:nvPr/>
        </p:nvSpPr>
        <p:spPr bwMode="auto">
          <a:xfrm>
            <a:off x="3060700" y="1844675"/>
            <a:ext cx="53276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pt-BR" altLang="pt-BR" sz="2800" b="1"/>
              <a:t>Não troca calor com o meio</a:t>
            </a:r>
          </a:p>
        </p:txBody>
      </p:sp>
      <p:sp>
        <p:nvSpPr>
          <p:cNvPr id="287759" name="Rectangle 15"/>
          <p:cNvSpPr>
            <a:spLocks noChangeArrowheads="1"/>
          </p:cNvSpPr>
          <p:nvPr/>
        </p:nvSpPr>
        <p:spPr bwMode="auto">
          <a:xfrm>
            <a:off x="900113" y="1909763"/>
            <a:ext cx="7488237" cy="503237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5605" name="Text Box 16"/>
          <p:cNvSpPr txBox="1">
            <a:spLocks noChangeArrowheads="1"/>
          </p:cNvSpPr>
          <p:nvPr/>
        </p:nvSpPr>
        <p:spPr bwMode="auto">
          <a:xfrm>
            <a:off x="1258888" y="115888"/>
            <a:ext cx="70564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4000" b="1" i="1">
                <a:solidFill>
                  <a:srgbClr val="FF3300"/>
                </a:solidFill>
              </a:rPr>
              <a:t>Transformações gasosas</a:t>
            </a:r>
          </a:p>
        </p:txBody>
      </p:sp>
      <p:sp>
        <p:nvSpPr>
          <p:cNvPr id="287762" name="Text Box 18"/>
          <p:cNvSpPr txBox="1">
            <a:spLocks noChangeArrowheads="1"/>
          </p:cNvSpPr>
          <p:nvPr/>
        </p:nvSpPr>
        <p:spPr bwMode="auto">
          <a:xfrm>
            <a:off x="393700" y="908050"/>
            <a:ext cx="54737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3200" b="1" i="1">
                <a:solidFill>
                  <a:srgbClr val="FFFF00"/>
                </a:solidFill>
              </a:rPr>
              <a:t>Transformação adiabática</a:t>
            </a:r>
            <a:endParaRPr lang="pt-BR" altLang="pt-BR" sz="3200" b="1" i="1">
              <a:solidFill>
                <a:srgbClr val="00CCFF"/>
              </a:solidFill>
            </a:endParaRPr>
          </a:p>
        </p:txBody>
      </p:sp>
      <p:sp>
        <p:nvSpPr>
          <p:cNvPr id="287763" name="Text Box 19"/>
          <p:cNvSpPr txBox="1">
            <a:spLocks noChangeArrowheads="1"/>
          </p:cNvSpPr>
          <p:nvPr/>
        </p:nvSpPr>
        <p:spPr bwMode="auto">
          <a:xfrm>
            <a:off x="142875" y="2738438"/>
            <a:ext cx="8893175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3200" b="1" i="1"/>
              <a:t>Exemplo: Compressão muito rápida como as que acontecem em motor de combustão interna (motor a gasolina ou a álcool).</a:t>
            </a:r>
          </a:p>
        </p:txBody>
      </p:sp>
      <p:sp>
        <p:nvSpPr>
          <p:cNvPr id="287764" name="Text Box 20"/>
          <p:cNvSpPr txBox="1">
            <a:spLocks noChangeArrowheads="1"/>
          </p:cNvSpPr>
          <p:nvPr/>
        </p:nvSpPr>
        <p:spPr bwMode="auto">
          <a:xfrm>
            <a:off x="142875" y="4556125"/>
            <a:ext cx="8893175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3200" b="1" i="1"/>
              <a:t>Observação: compressão adiabática perfeita não existe. A compressão muito rápida praticamente não dá tempo para troca de calor, por isso é considerada adiabática.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877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7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287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7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877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7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287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7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57" grpId="0"/>
      <p:bldP spid="287758" grpId="0"/>
      <p:bldP spid="287759" grpId="0" animBg="1"/>
      <p:bldP spid="287762" grpId="0"/>
      <p:bldP spid="287763" grpId="0"/>
      <p:bldP spid="28776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1835150" y="279400"/>
            <a:ext cx="66246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4000" b="1" i="1">
                <a:solidFill>
                  <a:srgbClr val="FF3300"/>
                </a:solidFill>
              </a:rPr>
              <a:t>Transformações gasosas</a:t>
            </a:r>
          </a:p>
        </p:txBody>
      </p:sp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107950" y="1209675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3200" b="1" i="1">
                <a:solidFill>
                  <a:srgbClr val="FFFF00"/>
                </a:solidFill>
              </a:rPr>
              <a:t>Transformação isocórica, isovolumétrica ou isométrica</a:t>
            </a:r>
            <a:r>
              <a:rPr lang="pt-BR" altLang="pt-BR" sz="3200" b="1" i="1">
                <a:solidFill>
                  <a:srgbClr val="0000FF"/>
                </a:solidFill>
              </a:rPr>
              <a:t> </a:t>
            </a:r>
            <a:r>
              <a:rPr lang="pt-BR" altLang="pt-BR" sz="3200" b="1" i="1">
                <a:solidFill>
                  <a:srgbClr val="00CCFF"/>
                </a:solidFill>
              </a:rPr>
              <a:t>(volume constante)</a:t>
            </a:r>
          </a:p>
        </p:txBody>
      </p:sp>
      <p:pic>
        <p:nvPicPr>
          <p:cNvPr id="81924" name="Picture 4" descr="2006-01-04_12-04-48-79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532063"/>
            <a:ext cx="4392612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6084888" y="2771775"/>
            <a:ext cx="2159000" cy="1304925"/>
            <a:chOff x="3243" y="1202"/>
            <a:chExt cx="1406" cy="822"/>
          </a:xfrm>
        </p:grpSpPr>
        <p:sp>
          <p:nvSpPr>
            <p:cNvPr id="26631" name="Rectangle 8"/>
            <p:cNvSpPr>
              <a:spLocks noChangeArrowheads="1"/>
            </p:cNvSpPr>
            <p:nvPr/>
          </p:nvSpPr>
          <p:spPr bwMode="auto">
            <a:xfrm>
              <a:off x="3243" y="1207"/>
              <a:ext cx="1089" cy="817"/>
            </a:xfrm>
            <a:prstGeom prst="rect">
              <a:avLst/>
            </a:prstGeom>
            <a:solidFill>
              <a:srgbClr val="FF6600"/>
            </a:solidFill>
            <a:ln w="38100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 b="1" i="1"/>
            </a:p>
          </p:txBody>
        </p:sp>
        <p:sp>
          <p:nvSpPr>
            <p:cNvPr id="26632" name="Text Box 10"/>
            <p:cNvSpPr txBox="1">
              <a:spLocks noChangeArrowheads="1"/>
            </p:cNvSpPr>
            <p:nvPr/>
          </p:nvSpPr>
          <p:spPr bwMode="auto">
            <a:xfrm>
              <a:off x="3334" y="1202"/>
              <a:ext cx="1315" cy="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pt-BR" altLang="pt-BR" sz="2800" b="1" i="1"/>
                <a:t>p</a:t>
              </a:r>
              <a:r>
                <a:rPr lang="pt-BR" altLang="pt-BR" sz="2800" b="1" i="1" baseline="-25000"/>
                <a:t>1</a:t>
              </a:r>
              <a:r>
                <a:rPr lang="pt-BR" altLang="pt-BR" sz="2800" b="1" i="1"/>
                <a:t>     p</a:t>
              </a:r>
              <a:r>
                <a:rPr lang="pt-BR" altLang="pt-BR" sz="2800" b="1" i="1" baseline="-25000"/>
                <a:t>2</a:t>
              </a:r>
            </a:p>
            <a:p>
              <a:pPr algn="l" eaLnBrk="1" hangingPunct="1">
                <a:spcBef>
                  <a:spcPct val="50000"/>
                </a:spcBef>
              </a:pPr>
              <a:r>
                <a:rPr lang="pt-BR" altLang="pt-BR" sz="2800" b="1" i="1"/>
                <a:t>T</a:t>
              </a:r>
              <a:r>
                <a:rPr lang="pt-BR" altLang="pt-BR" sz="2800" b="1" i="1" baseline="-25000"/>
                <a:t>1       </a:t>
              </a:r>
              <a:r>
                <a:rPr lang="pt-BR" altLang="pt-BR" sz="2800" b="1" i="1"/>
                <a:t>T</a:t>
              </a:r>
              <a:r>
                <a:rPr lang="pt-BR" altLang="pt-BR" sz="2800" b="1" i="1" baseline="-25000"/>
                <a:t>2</a:t>
              </a:r>
              <a:endParaRPr lang="pt-BR" altLang="pt-BR" sz="2800" b="1" i="1"/>
            </a:p>
          </p:txBody>
        </p:sp>
        <p:sp>
          <p:nvSpPr>
            <p:cNvPr id="26633" name="Line 11"/>
            <p:cNvSpPr>
              <a:spLocks noChangeShapeType="1"/>
            </p:cNvSpPr>
            <p:nvPr/>
          </p:nvSpPr>
          <p:spPr bwMode="auto">
            <a:xfrm>
              <a:off x="3878" y="1564"/>
              <a:ext cx="31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6634" name="Line 12"/>
            <p:cNvSpPr>
              <a:spLocks noChangeShapeType="1"/>
            </p:cNvSpPr>
            <p:nvPr/>
          </p:nvSpPr>
          <p:spPr bwMode="auto">
            <a:xfrm>
              <a:off x="3334" y="1564"/>
              <a:ext cx="31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6635" name="Text Box 13"/>
            <p:cNvSpPr txBox="1">
              <a:spLocks noChangeArrowheads="1"/>
            </p:cNvSpPr>
            <p:nvPr/>
          </p:nvSpPr>
          <p:spPr bwMode="auto">
            <a:xfrm>
              <a:off x="3651" y="1383"/>
              <a:ext cx="31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pt-BR" altLang="pt-BR" sz="2800" b="1" i="1"/>
                <a:t>=</a:t>
              </a:r>
            </a:p>
          </p:txBody>
        </p:sp>
      </p:grpSp>
      <p:sp>
        <p:nvSpPr>
          <p:cNvPr id="81949" name="Text Box 29"/>
          <p:cNvSpPr txBox="1">
            <a:spLocks noChangeArrowheads="1"/>
          </p:cNvSpPr>
          <p:nvPr/>
        </p:nvSpPr>
        <p:spPr bwMode="auto">
          <a:xfrm>
            <a:off x="142875" y="5386388"/>
            <a:ext cx="88931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3200" b="1" i="1"/>
              <a:t>Exemplo: Sistema de refrigeração a freon: geladeira freezer e ar condicionado.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1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19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1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81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/>
      <p:bldP spid="8194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1476375" y="260350"/>
            <a:ext cx="70199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4000" b="1" i="1">
                <a:solidFill>
                  <a:srgbClr val="FF3300"/>
                </a:solidFill>
              </a:rPr>
              <a:t>Transformações gasosas</a:t>
            </a:r>
          </a:p>
        </p:txBody>
      </p:sp>
      <p:sp>
        <p:nvSpPr>
          <p:cNvPr id="286725" name="Text Box 5"/>
          <p:cNvSpPr txBox="1">
            <a:spLocks noChangeArrowheads="1"/>
          </p:cNvSpPr>
          <p:nvPr/>
        </p:nvSpPr>
        <p:spPr bwMode="auto">
          <a:xfrm>
            <a:off x="34925" y="1193800"/>
            <a:ext cx="90360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3200" b="1" i="1">
                <a:solidFill>
                  <a:srgbClr val="FFFF00"/>
                </a:solidFill>
              </a:rPr>
              <a:t>Transformação isobárica</a:t>
            </a:r>
            <a:r>
              <a:rPr lang="pt-BR" altLang="pt-BR" sz="3200" b="1" i="1">
                <a:solidFill>
                  <a:srgbClr val="0000FF"/>
                </a:solidFill>
              </a:rPr>
              <a:t> </a:t>
            </a:r>
            <a:r>
              <a:rPr lang="pt-BR" altLang="pt-BR" sz="3200" b="1" i="1">
                <a:solidFill>
                  <a:srgbClr val="00CCFF"/>
                </a:solidFill>
              </a:rPr>
              <a:t>(pressão constante)</a:t>
            </a:r>
          </a:p>
        </p:txBody>
      </p:sp>
      <p:pic>
        <p:nvPicPr>
          <p:cNvPr id="286726" name="Picture 6" descr="2006-01-04_12-06-32-5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203450"/>
            <a:ext cx="3671888" cy="244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5868988" y="2276475"/>
            <a:ext cx="2232025" cy="1304925"/>
            <a:chOff x="3243" y="1202"/>
            <a:chExt cx="1406" cy="822"/>
          </a:xfrm>
        </p:grpSpPr>
        <p:sp>
          <p:nvSpPr>
            <p:cNvPr id="27655" name="Rectangle 14"/>
            <p:cNvSpPr>
              <a:spLocks noChangeArrowheads="1"/>
            </p:cNvSpPr>
            <p:nvPr/>
          </p:nvSpPr>
          <p:spPr bwMode="auto">
            <a:xfrm>
              <a:off x="3243" y="1207"/>
              <a:ext cx="1089" cy="817"/>
            </a:xfrm>
            <a:prstGeom prst="rect">
              <a:avLst/>
            </a:prstGeom>
            <a:solidFill>
              <a:srgbClr val="FF6600"/>
            </a:solidFill>
            <a:ln w="38100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 b="1" i="1"/>
            </a:p>
          </p:txBody>
        </p:sp>
        <p:sp>
          <p:nvSpPr>
            <p:cNvPr id="27656" name="Text Box 15"/>
            <p:cNvSpPr txBox="1">
              <a:spLocks noChangeArrowheads="1"/>
            </p:cNvSpPr>
            <p:nvPr/>
          </p:nvSpPr>
          <p:spPr bwMode="auto">
            <a:xfrm>
              <a:off x="3334" y="1202"/>
              <a:ext cx="1315" cy="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pt-BR" altLang="pt-BR" sz="2800" b="1" i="1"/>
                <a:t>V</a:t>
              </a:r>
              <a:r>
                <a:rPr lang="pt-BR" altLang="pt-BR" sz="2800" b="1" i="1" baseline="-25000"/>
                <a:t>1</a:t>
              </a:r>
              <a:r>
                <a:rPr lang="pt-BR" altLang="pt-BR" sz="2800" b="1" i="1"/>
                <a:t>     V</a:t>
              </a:r>
              <a:r>
                <a:rPr lang="pt-BR" altLang="pt-BR" sz="2800" b="1" i="1" baseline="-25000"/>
                <a:t>2</a:t>
              </a:r>
            </a:p>
            <a:p>
              <a:pPr algn="l" eaLnBrk="1" hangingPunct="1">
                <a:spcBef>
                  <a:spcPct val="50000"/>
                </a:spcBef>
              </a:pPr>
              <a:r>
                <a:rPr lang="pt-BR" altLang="pt-BR" sz="2800" b="1" i="1"/>
                <a:t>T</a:t>
              </a:r>
              <a:r>
                <a:rPr lang="pt-BR" altLang="pt-BR" sz="2800" b="1" i="1" baseline="-25000"/>
                <a:t>1       </a:t>
              </a:r>
              <a:r>
                <a:rPr lang="pt-BR" altLang="pt-BR" sz="2800" b="1" i="1"/>
                <a:t>T</a:t>
              </a:r>
              <a:r>
                <a:rPr lang="pt-BR" altLang="pt-BR" sz="2800" b="1" i="1" baseline="-25000"/>
                <a:t>2</a:t>
              </a:r>
              <a:endParaRPr lang="pt-BR" altLang="pt-BR" sz="2800" b="1" i="1"/>
            </a:p>
          </p:txBody>
        </p:sp>
        <p:sp>
          <p:nvSpPr>
            <p:cNvPr id="27657" name="Line 16"/>
            <p:cNvSpPr>
              <a:spLocks noChangeShapeType="1"/>
            </p:cNvSpPr>
            <p:nvPr/>
          </p:nvSpPr>
          <p:spPr bwMode="auto">
            <a:xfrm>
              <a:off x="3878" y="1564"/>
              <a:ext cx="31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7658" name="Line 17"/>
            <p:cNvSpPr>
              <a:spLocks noChangeShapeType="1"/>
            </p:cNvSpPr>
            <p:nvPr/>
          </p:nvSpPr>
          <p:spPr bwMode="auto">
            <a:xfrm>
              <a:off x="3334" y="1564"/>
              <a:ext cx="31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7659" name="Text Box 18"/>
            <p:cNvSpPr txBox="1">
              <a:spLocks noChangeArrowheads="1"/>
            </p:cNvSpPr>
            <p:nvPr/>
          </p:nvSpPr>
          <p:spPr bwMode="auto">
            <a:xfrm>
              <a:off x="3651" y="1383"/>
              <a:ext cx="31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pt-BR" altLang="pt-BR" sz="2800" b="1" i="1"/>
                <a:t>=</a:t>
              </a:r>
            </a:p>
          </p:txBody>
        </p:sp>
      </p:grpSp>
      <p:sp>
        <p:nvSpPr>
          <p:cNvPr id="286739" name="Text Box 19"/>
          <p:cNvSpPr txBox="1">
            <a:spLocks noChangeArrowheads="1"/>
          </p:cNvSpPr>
          <p:nvPr/>
        </p:nvSpPr>
        <p:spPr bwMode="auto">
          <a:xfrm>
            <a:off x="142875" y="5386388"/>
            <a:ext cx="88931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3200" b="1" i="1"/>
              <a:t>Exemplo: Rodoar de ônibus e caminhão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867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6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286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6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25" grpId="0"/>
      <p:bldP spid="28673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325438" y="1109663"/>
            <a:ext cx="75596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3200" b="1" i="1">
                <a:solidFill>
                  <a:srgbClr val="FFFF00"/>
                </a:solidFill>
              </a:rPr>
              <a:t>Transformação isotérmica</a:t>
            </a:r>
            <a:r>
              <a:rPr lang="pt-BR" altLang="pt-BR" sz="3200" b="1" i="1"/>
              <a:t> </a:t>
            </a:r>
            <a:r>
              <a:rPr lang="pt-BR" altLang="pt-BR" sz="3200" b="1" i="1">
                <a:solidFill>
                  <a:srgbClr val="00CCFF"/>
                </a:solidFill>
              </a:rPr>
              <a:t>(temperatura constante)</a:t>
            </a:r>
          </a:p>
        </p:txBody>
      </p:sp>
      <p:pic>
        <p:nvPicPr>
          <p:cNvPr id="82948" name="Picture 4" descr="2006-01-05_08-44-25-29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400300"/>
            <a:ext cx="4103688" cy="268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974" name="Rectangle 30"/>
          <p:cNvSpPr>
            <a:spLocks noChangeArrowheads="1"/>
          </p:cNvSpPr>
          <p:nvPr/>
        </p:nvSpPr>
        <p:spPr bwMode="auto">
          <a:xfrm>
            <a:off x="5113338" y="2708275"/>
            <a:ext cx="3635375" cy="792163"/>
          </a:xfrm>
          <a:prstGeom prst="rect">
            <a:avLst/>
          </a:prstGeom>
          <a:solidFill>
            <a:srgbClr val="FF6600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800" b="1" i="1"/>
              <a:t>p</a:t>
            </a:r>
            <a:r>
              <a:rPr lang="pt-BR" altLang="pt-BR" sz="1800" b="1" i="1"/>
              <a:t>1</a:t>
            </a:r>
            <a:r>
              <a:rPr lang="pt-BR" altLang="pt-BR" sz="2800" b="1" i="1"/>
              <a:t> . V</a:t>
            </a:r>
            <a:r>
              <a:rPr lang="pt-BR" altLang="pt-BR" sz="1800" b="1" i="1"/>
              <a:t>1</a:t>
            </a:r>
            <a:r>
              <a:rPr lang="pt-BR" altLang="pt-BR" sz="2800" b="1" i="1"/>
              <a:t>  =  p</a:t>
            </a:r>
            <a:r>
              <a:rPr lang="pt-BR" altLang="pt-BR" sz="1800" b="1" i="1"/>
              <a:t>2</a:t>
            </a:r>
            <a:r>
              <a:rPr lang="pt-BR" altLang="pt-BR" sz="2800" b="1" i="1"/>
              <a:t> .  V</a:t>
            </a:r>
            <a:r>
              <a:rPr lang="pt-BR" altLang="pt-BR" sz="1800" b="1" i="1"/>
              <a:t>2</a:t>
            </a:r>
          </a:p>
        </p:txBody>
      </p:sp>
      <p:sp>
        <p:nvSpPr>
          <p:cNvPr id="28677" name="Text Box 42"/>
          <p:cNvSpPr txBox="1">
            <a:spLocks noChangeArrowheads="1"/>
          </p:cNvSpPr>
          <p:nvPr/>
        </p:nvSpPr>
        <p:spPr bwMode="auto">
          <a:xfrm>
            <a:off x="1547813" y="333375"/>
            <a:ext cx="66246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4000" b="1" i="1">
                <a:solidFill>
                  <a:srgbClr val="FF3300"/>
                </a:solidFill>
              </a:rPr>
              <a:t>Transformações gasosas</a:t>
            </a:r>
          </a:p>
        </p:txBody>
      </p:sp>
      <p:sp>
        <p:nvSpPr>
          <p:cNvPr id="82987" name="Text Box 43"/>
          <p:cNvSpPr txBox="1">
            <a:spLocks noChangeArrowheads="1"/>
          </p:cNvSpPr>
          <p:nvPr/>
        </p:nvSpPr>
        <p:spPr bwMode="auto">
          <a:xfrm>
            <a:off x="34925" y="5386388"/>
            <a:ext cx="91090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3200" b="1" i="1"/>
              <a:t>Exemplo: Compressão lenta como de bomba de encher bola.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2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2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29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2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82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2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/>
      <p:bldP spid="82974" grpId="0" animBg="1"/>
      <p:bldP spid="8298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08050"/>
          </a:xfrm>
        </p:spPr>
        <p:txBody>
          <a:bodyPr/>
          <a:lstStyle/>
          <a:p>
            <a:pPr eaLnBrk="1" hangingPunct="1">
              <a:defRPr/>
            </a:pPr>
            <a:r>
              <a:rPr lang="pt-BR" smtClean="0"/>
              <a:t>Exemplo</a:t>
            </a:r>
          </a:p>
        </p:txBody>
      </p:sp>
      <p:pic>
        <p:nvPicPr>
          <p:cNvPr id="29699" name="Picture 4" descr="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0" y="1052513"/>
            <a:ext cx="4441825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0" name="Rectangle 6"/>
          <p:cNvSpPr>
            <a:spLocks noChangeArrowheads="1"/>
          </p:cNvSpPr>
          <p:nvPr/>
        </p:nvSpPr>
        <p:spPr bwMode="auto">
          <a:xfrm>
            <a:off x="107950" y="919163"/>
            <a:ext cx="4464050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altLang="pt-BR" sz="2800">
                <a:ea typeface="Times New Roman" pitchFamily="18" charset="0"/>
                <a:cs typeface="Arial" charset="0"/>
              </a:rPr>
              <a:t>(PEIES 00) O diagrama pressão X volume representa um processo isotérmico em que um gás ideal é levado do estado A ao estado D.</a:t>
            </a:r>
          </a:p>
          <a:p>
            <a:pPr algn="just"/>
            <a:r>
              <a:rPr lang="pt-BR" altLang="pt-BR" sz="2800">
                <a:ea typeface="Times New Roman" pitchFamily="18" charset="0"/>
                <a:cs typeface="Arial" charset="0"/>
              </a:rPr>
              <a:t>A pressão P</a:t>
            </a:r>
            <a:r>
              <a:rPr lang="pt-BR" altLang="pt-BR" sz="2800" baseline="-30000">
                <a:ea typeface="Times New Roman" pitchFamily="18" charset="0"/>
                <a:cs typeface="Arial" charset="0"/>
              </a:rPr>
              <a:t>B</a:t>
            </a:r>
            <a:r>
              <a:rPr lang="pt-BR" altLang="pt-BR" sz="2800">
                <a:ea typeface="Times New Roman" pitchFamily="18" charset="0"/>
                <a:cs typeface="Arial" charset="0"/>
              </a:rPr>
              <a:t> do gás, no estado B, vale, em atm:</a:t>
            </a:r>
          </a:p>
        </p:txBody>
      </p:sp>
      <p:sp>
        <p:nvSpPr>
          <p:cNvPr id="29701" name="Rectangle 7"/>
          <p:cNvSpPr>
            <a:spLocks noChangeArrowheads="1"/>
          </p:cNvSpPr>
          <p:nvPr/>
        </p:nvSpPr>
        <p:spPr bwMode="auto">
          <a:xfrm>
            <a:off x="539750" y="4441825"/>
            <a:ext cx="1008063" cy="222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FontTx/>
              <a:buAutoNum type="alphaLcParenR"/>
            </a:pPr>
            <a:r>
              <a:rPr lang="pt-BR" altLang="pt-BR" sz="2800"/>
              <a:t>4</a:t>
            </a:r>
          </a:p>
          <a:p>
            <a:pPr algn="l" eaLnBrk="1" hangingPunct="1">
              <a:buFontTx/>
              <a:buAutoNum type="alphaLcParenR"/>
            </a:pPr>
            <a:r>
              <a:rPr lang="pt-BR" altLang="pt-BR" sz="2800"/>
              <a:t>7</a:t>
            </a:r>
          </a:p>
          <a:p>
            <a:pPr algn="l" eaLnBrk="1" hangingPunct="1">
              <a:buFontTx/>
              <a:buAutoNum type="alphaLcParenR"/>
            </a:pPr>
            <a:r>
              <a:rPr lang="pt-BR" altLang="pt-BR" sz="2800"/>
              <a:t>8</a:t>
            </a:r>
          </a:p>
          <a:p>
            <a:pPr algn="l" eaLnBrk="1" hangingPunct="1">
              <a:buFontTx/>
              <a:buAutoNum type="alphaLcParenR"/>
            </a:pPr>
            <a:r>
              <a:rPr lang="pt-BR" altLang="pt-BR" sz="2800"/>
              <a:t>12</a:t>
            </a:r>
          </a:p>
          <a:p>
            <a:pPr algn="l" eaLnBrk="1" hangingPunct="1">
              <a:buFontTx/>
              <a:buAutoNum type="alphaLcParenR"/>
            </a:pPr>
            <a:r>
              <a:rPr lang="pt-BR" altLang="pt-BR" sz="2800"/>
              <a:t>24</a:t>
            </a:r>
          </a:p>
        </p:txBody>
      </p:sp>
      <p:sp>
        <p:nvSpPr>
          <p:cNvPr id="276488" name="Rectangle 8"/>
          <p:cNvSpPr>
            <a:spLocks noChangeArrowheads="1"/>
          </p:cNvSpPr>
          <p:nvPr/>
        </p:nvSpPr>
        <p:spPr bwMode="auto">
          <a:xfrm>
            <a:off x="3960813" y="4581525"/>
            <a:ext cx="4427537" cy="210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pt-BR" altLang="pt-BR" sz="2800" i="1">
                <a:solidFill>
                  <a:srgbClr val="FFCC00"/>
                </a:solidFill>
                <a:cs typeface="Arial" charset="0"/>
              </a:rPr>
              <a:t>Solução:</a:t>
            </a:r>
          </a:p>
          <a:p>
            <a:pPr algn="l" eaLnBrk="1" hangingPunct="1"/>
            <a:r>
              <a:rPr lang="pt-BR" altLang="pt-BR" sz="2800" i="1">
                <a:solidFill>
                  <a:srgbClr val="FFCC00"/>
                </a:solidFill>
                <a:cs typeface="Arial" charset="0"/>
              </a:rPr>
              <a:t>Transformação isotérmica</a:t>
            </a:r>
          </a:p>
          <a:p>
            <a:pPr algn="l" eaLnBrk="1" hangingPunct="1"/>
            <a:r>
              <a:rPr lang="pt-BR" altLang="pt-BR" sz="2800" i="1">
                <a:solidFill>
                  <a:srgbClr val="FFCC00"/>
                </a:solidFill>
                <a:cs typeface="Arial" charset="0"/>
              </a:rPr>
              <a:t>p</a:t>
            </a:r>
            <a:r>
              <a:rPr lang="pt-BR" altLang="pt-BR" sz="1400" i="1">
                <a:solidFill>
                  <a:srgbClr val="FFCC00"/>
                </a:solidFill>
                <a:cs typeface="Arial" charset="0"/>
              </a:rPr>
              <a:t>1</a:t>
            </a:r>
            <a:r>
              <a:rPr lang="pt-BR" altLang="pt-BR" sz="2800" i="1">
                <a:solidFill>
                  <a:srgbClr val="FFCC00"/>
                </a:solidFill>
                <a:cs typeface="Arial" charset="0"/>
              </a:rPr>
              <a:t>.V</a:t>
            </a:r>
            <a:r>
              <a:rPr lang="pt-BR" altLang="pt-BR" sz="1400" i="1">
                <a:solidFill>
                  <a:srgbClr val="FFCC00"/>
                </a:solidFill>
                <a:cs typeface="Arial" charset="0"/>
              </a:rPr>
              <a:t>1 </a:t>
            </a:r>
            <a:r>
              <a:rPr lang="pt-BR" altLang="pt-BR" sz="2800" i="1">
                <a:solidFill>
                  <a:srgbClr val="FFCC00"/>
                </a:solidFill>
                <a:cs typeface="Arial" charset="0"/>
              </a:rPr>
              <a:t>= p</a:t>
            </a:r>
            <a:r>
              <a:rPr lang="pt-BR" altLang="pt-BR" sz="1400" i="1">
                <a:solidFill>
                  <a:srgbClr val="FFCC00"/>
                </a:solidFill>
                <a:cs typeface="Arial" charset="0"/>
              </a:rPr>
              <a:t>2</a:t>
            </a:r>
            <a:r>
              <a:rPr lang="pt-BR" altLang="pt-BR" sz="2800" i="1">
                <a:solidFill>
                  <a:srgbClr val="FFCC00"/>
                </a:solidFill>
                <a:cs typeface="Arial" charset="0"/>
              </a:rPr>
              <a:t>.V</a:t>
            </a:r>
            <a:r>
              <a:rPr lang="pt-BR" altLang="pt-BR" sz="1400" i="1">
                <a:solidFill>
                  <a:srgbClr val="FFCC00"/>
                </a:solidFill>
                <a:cs typeface="Arial" charset="0"/>
              </a:rPr>
              <a:t>2</a:t>
            </a:r>
          </a:p>
          <a:p>
            <a:pPr algn="l" eaLnBrk="1" hangingPunct="1"/>
            <a:r>
              <a:rPr lang="pt-BR" altLang="pt-BR" i="1">
                <a:solidFill>
                  <a:srgbClr val="FFCC00"/>
                </a:solidFill>
                <a:sym typeface="Symbol" pitchFamily="18" charset="2"/>
              </a:rPr>
              <a:t>p</a:t>
            </a:r>
            <a:r>
              <a:rPr lang="pt-BR" altLang="pt-BR" sz="1400" i="1">
                <a:solidFill>
                  <a:srgbClr val="FFCC00"/>
                </a:solidFill>
                <a:sym typeface="Symbol" pitchFamily="18" charset="2"/>
              </a:rPr>
              <a:t>B</a:t>
            </a:r>
            <a:r>
              <a:rPr lang="pt-BR" altLang="pt-BR" i="1">
                <a:solidFill>
                  <a:srgbClr val="FFCC00"/>
                </a:solidFill>
                <a:sym typeface="Symbol" pitchFamily="18" charset="2"/>
              </a:rPr>
              <a:t>.3 = 6.4</a:t>
            </a:r>
          </a:p>
          <a:p>
            <a:pPr algn="l" eaLnBrk="1" hangingPunct="1"/>
            <a:r>
              <a:rPr lang="pt-BR" altLang="pt-BR" i="1">
                <a:solidFill>
                  <a:srgbClr val="FFCC00"/>
                </a:solidFill>
                <a:sym typeface="Symbol" pitchFamily="18" charset="2"/>
              </a:rPr>
              <a:t>p</a:t>
            </a:r>
            <a:r>
              <a:rPr lang="pt-BR" altLang="pt-BR" sz="1400" i="1">
                <a:solidFill>
                  <a:srgbClr val="FFCC00"/>
                </a:solidFill>
                <a:sym typeface="Symbol" pitchFamily="18" charset="2"/>
              </a:rPr>
              <a:t>B</a:t>
            </a:r>
            <a:r>
              <a:rPr lang="pt-BR" altLang="pt-BR" i="1">
                <a:solidFill>
                  <a:srgbClr val="FFCC00"/>
                </a:solidFill>
                <a:sym typeface="Symbol" pitchFamily="18" charset="2"/>
              </a:rPr>
              <a:t> = 8atm</a:t>
            </a:r>
            <a:endParaRPr lang="pt-BR" altLang="pt-BR" i="1" baseline="30000">
              <a:solidFill>
                <a:srgbClr val="FFCC00"/>
              </a:solidFill>
              <a:sym typeface="Symbol" pitchFamily="18" charset="2"/>
            </a:endParaRPr>
          </a:p>
        </p:txBody>
      </p:sp>
      <p:sp>
        <p:nvSpPr>
          <p:cNvPr id="276490" name="Rectangle 10"/>
          <p:cNvSpPr>
            <a:spLocks noChangeArrowheads="1"/>
          </p:cNvSpPr>
          <p:nvPr/>
        </p:nvSpPr>
        <p:spPr bwMode="auto">
          <a:xfrm>
            <a:off x="296863" y="5360988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b="1">
                <a:solidFill>
                  <a:srgbClr val="FF3300"/>
                </a:solidFill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6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6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64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64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64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764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64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64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764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64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64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9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323850" y="1484313"/>
            <a:ext cx="61198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3200" b="1" i="1">
                <a:solidFill>
                  <a:srgbClr val="FFFF00"/>
                </a:solidFill>
              </a:rPr>
              <a:t>1ª lei da termodinâmica</a:t>
            </a:r>
          </a:p>
        </p:txBody>
      </p:sp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3059113" y="5557838"/>
            <a:ext cx="2881312" cy="679450"/>
          </a:xfrm>
          <a:prstGeom prst="rect">
            <a:avLst/>
          </a:prstGeom>
          <a:solidFill>
            <a:srgbClr val="008000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3600" b="1" i="1">
                <a:solidFill>
                  <a:srgbClr val="FFFF00"/>
                </a:solidFill>
              </a:rPr>
              <a:t>Q = W + </a:t>
            </a:r>
            <a:r>
              <a:rPr lang="el-GR" altLang="pt-BR" sz="3600" b="1" i="1">
                <a:solidFill>
                  <a:srgbClr val="FFFF00"/>
                </a:solidFill>
              </a:rPr>
              <a:t>Δ</a:t>
            </a:r>
            <a:r>
              <a:rPr lang="pt-BR" altLang="pt-BR" sz="3600" b="1" i="1">
                <a:solidFill>
                  <a:srgbClr val="FFFF00"/>
                </a:solidFill>
              </a:rPr>
              <a:t>U</a:t>
            </a:r>
            <a:r>
              <a:rPr lang="pt-BR" altLang="pt-BR" sz="2800" b="1" i="1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0" y="2565400"/>
            <a:ext cx="9144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800" b="1" i="1"/>
              <a:t>“O calor fornecido a um sistema é igual a variação de energia interna mais o trabalho realizado”</a:t>
            </a:r>
          </a:p>
        </p:txBody>
      </p:sp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468313" y="4076700"/>
            <a:ext cx="8135937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800" b="1" i="1"/>
              <a:t>“Quando se fornece calor a um sistema, este é convertido em outras formas de energia” </a:t>
            </a:r>
          </a:p>
        </p:txBody>
      </p:sp>
      <p:sp>
        <p:nvSpPr>
          <p:cNvPr id="30726" name="Rectangle 20"/>
          <p:cNvSpPr>
            <a:spLocks noChangeArrowheads="1"/>
          </p:cNvSpPr>
          <p:nvPr/>
        </p:nvSpPr>
        <p:spPr bwMode="auto">
          <a:xfrm>
            <a:off x="1692275" y="333375"/>
            <a:ext cx="60896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pt-BR" altLang="pt-BR" sz="5400" b="1">
                <a:solidFill>
                  <a:srgbClr val="FF3300"/>
                </a:solidFill>
              </a:rPr>
              <a:t>TERMODINÂMICA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39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39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2000" fill="hold"/>
                                        <p:tgtEl>
                                          <p:spTgt spid="8397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/>
      <p:bldP spid="83972" grpId="0" animBg="1"/>
      <p:bldP spid="83972" grpId="1" animBg="1"/>
      <p:bldP spid="83973" grpId="0"/>
      <p:bldP spid="8397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pt-BR" b="1" smtClean="0">
                <a:solidFill>
                  <a:srgbClr val="FFFF00"/>
                </a:solidFill>
              </a:rPr>
              <a:t>Trabalho W </a:t>
            </a:r>
            <a:endParaRPr lang="ar-SA" b="1" smtClean="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229600" cy="53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smtClean="0">
                <a:solidFill>
                  <a:srgbClr val="FFFFFF"/>
                </a:solidFill>
              </a:rPr>
              <a:t>Pode ser determinado por:</a:t>
            </a:r>
          </a:p>
        </p:txBody>
      </p:sp>
      <p:sp>
        <p:nvSpPr>
          <p:cNvPr id="171012" name="Text Box 4"/>
          <p:cNvSpPr txBox="1">
            <a:spLocks noChangeArrowheads="1"/>
          </p:cNvSpPr>
          <p:nvPr/>
        </p:nvSpPr>
        <p:spPr bwMode="auto">
          <a:xfrm>
            <a:off x="3203575" y="1700213"/>
            <a:ext cx="3240088" cy="800100"/>
          </a:xfrm>
          <a:prstGeom prst="rect">
            <a:avLst/>
          </a:prstGeom>
          <a:solidFill>
            <a:srgbClr val="FF6600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4400" b="1" i="1">
                <a:solidFill>
                  <a:srgbClr val="FFFF00"/>
                </a:solidFill>
              </a:rPr>
              <a:t>W = p . </a:t>
            </a:r>
            <a:r>
              <a:rPr lang="el-GR" altLang="pt-BR" sz="4400" b="1" i="1">
                <a:solidFill>
                  <a:srgbClr val="FFFF00"/>
                </a:solidFill>
              </a:rPr>
              <a:t>Δ</a:t>
            </a:r>
            <a:r>
              <a:rPr lang="pt-BR" altLang="pt-BR" sz="4400" b="1" i="1">
                <a:solidFill>
                  <a:srgbClr val="FFFF00"/>
                </a:solidFill>
              </a:rPr>
              <a:t>V</a:t>
            </a:r>
          </a:p>
        </p:txBody>
      </p:sp>
      <p:pic>
        <p:nvPicPr>
          <p:cNvPr id="171013" name="Picture 5" descr="2006-01-05_10-19-39-1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781300"/>
            <a:ext cx="3744913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1014" name="Rectangle 6"/>
          <p:cNvSpPr>
            <a:spLocks noChangeArrowheads="1"/>
          </p:cNvSpPr>
          <p:nvPr/>
        </p:nvSpPr>
        <p:spPr bwMode="auto">
          <a:xfrm>
            <a:off x="395288" y="1844675"/>
            <a:ext cx="20050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marL="342900" indent="-3429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pt-BR" altLang="pt-BR" sz="2800" b="1"/>
              <a:t>- Equação:</a:t>
            </a:r>
          </a:p>
        </p:txBody>
      </p:sp>
      <p:sp>
        <p:nvSpPr>
          <p:cNvPr id="171015" name="Rectangle 7"/>
          <p:cNvSpPr>
            <a:spLocks noChangeArrowheads="1"/>
          </p:cNvSpPr>
          <p:nvPr/>
        </p:nvSpPr>
        <p:spPr bwMode="auto">
          <a:xfrm>
            <a:off x="395288" y="2781300"/>
            <a:ext cx="38163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pt-BR" altLang="pt-BR" sz="2800" b="1"/>
              <a:t>- Área do gráfico pxV</a:t>
            </a:r>
          </a:p>
        </p:txBody>
      </p:sp>
      <p:sp>
        <p:nvSpPr>
          <p:cNvPr id="171018" name="Rectangle 10"/>
          <p:cNvSpPr>
            <a:spLocks noChangeArrowheads="1"/>
          </p:cNvSpPr>
          <p:nvPr/>
        </p:nvSpPr>
        <p:spPr bwMode="auto">
          <a:xfrm>
            <a:off x="395288" y="4700588"/>
            <a:ext cx="7861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pt-BR" altLang="pt-BR" b="1" i="1"/>
              <a:t>W + → expansão → aumenta V→ gás </a:t>
            </a:r>
            <a:r>
              <a:rPr lang="pt-BR" altLang="pt-BR" b="1" i="1" u="sng"/>
              <a:t>realiza</a:t>
            </a:r>
            <a:r>
              <a:rPr lang="pt-BR" altLang="pt-BR" b="1" i="1"/>
              <a:t> trabalho</a:t>
            </a:r>
          </a:p>
        </p:txBody>
      </p:sp>
      <p:sp>
        <p:nvSpPr>
          <p:cNvPr id="171019" name="Rectangle 11"/>
          <p:cNvSpPr>
            <a:spLocks noChangeArrowheads="1"/>
          </p:cNvSpPr>
          <p:nvPr/>
        </p:nvSpPr>
        <p:spPr bwMode="auto">
          <a:xfrm>
            <a:off x="395288" y="5276850"/>
            <a:ext cx="8113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pt-BR" altLang="pt-BR" b="1" i="1"/>
              <a:t>W − → compressão → diminui V→ gás </a:t>
            </a:r>
            <a:r>
              <a:rPr lang="pt-BR" altLang="pt-BR" b="1" i="1" u="sng"/>
              <a:t>recebe</a:t>
            </a:r>
            <a:r>
              <a:rPr lang="pt-BR" altLang="pt-BR" b="1" i="1"/>
              <a:t> trabalho</a:t>
            </a:r>
          </a:p>
        </p:txBody>
      </p:sp>
      <p:sp>
        <p:nvSpPr>
          <p:cNvPr id="171020" name="Rectangle 12"/>
          <p:cNvSpPr>
            <a:spLocks noChangeArrowheads="1"/>
          </p:cNvSpPr>
          <p:nvPr/>
        </p:nvSpPr>
        <p:spPr bwMode="auto">
          <a:xfrm>
            <a:off x="379413" y="5851525"/>
            <a:ext cx="7288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pt-BR" altLang="pt-BR" b="1" i="1"/>
              <a:t>W = 0 → não varia V → transformação isométrica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1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1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1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10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10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10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10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10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10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10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10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1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1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1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10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10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10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10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10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10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10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10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1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1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1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10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10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10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10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10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10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10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10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1" grpId="0" build="p"/>
      <p:bldP spid="171012" grpId="0" animBg="1"/>
      <p:bldP spid="171014" grpId="0"/>
      <p:bldP spid="171015" grpId="0"/>
      <p:bldP spid="171018" grpId="0"/>
      <p:bldP spid="171019" grpId="0"/>
      <p:bldP spid="17102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08050"/>
          </a:xfrm>
        </p:spPr>
        <p:txBody>
          <a:bodyPr/>
          <a:lstStyle/>
          <a:p>
            <a:pPr eaLnBrk="1" hangingPunct="1">
              <a:defRPr/>
            </a:pPr>
            <a:r>
              <a:rPr lang="pt-BR" smtClean="0"/>
              <a:t>Exemplo</a:t>
            </a:r>
          </a:p>
        </p:txBody>
      </p:sp>
      <p:sp>
        <p:nvSpPr>
          <p:cNvPr id="277510" name="Rectangle 6"/>
          <p:cNvSpPr>
            <a:spLocks noChangeArrowheads="1"/>
          </p:cNvSpPr>
          <p:nvPr/>
        </p:nvSpPr>
        <p:spPr bwMode="auto">
          <a:xfrm>
            <a:off x="2916238" y="4329113"/>
            <a:ext cx="6227762" cy="197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pt-BR" altLang="pt-BR" i="1">
                <a:solidFill>
                  <a:srgbClr val="FFCC00"/>
                </a:solidFill>
                <a:cs typeface="Arial" charset="0"/>
              </a:rPr>
              <a:t>Solução:</a:t>
            </a:r>
          </a:p>
          <a:p>
            <a:pPr algn="l" eaLnBrk="1" hangingPunct="1"/>
            <a:r>
              <a:rPr lang="pt-BR" altLang="pt-BR" i="1">
                <a:solidFill>
                  <a:srgbClr val="FFCC00"/>
                </a:solidFill>
                <a:cs typeface="Arial" charset="0"/>
              </a:rPr>
              <a:t>Trabalho = Área do gráfico</a:t>
            </a:r>
            <a:r>
              <a:rPr lang="pt-BR" altLang="pt-BR" sz="2800" i="1">
                <a:solidFill>
                  <a:srgbClr val="FFCC00"/>
                </a:solidFill>
                <a:cs typeface="Arial" charset="0"/>
              </a:rPr>
              <a:t> p</a:t>
            </a:r>
            <a:r>
              <a:rPr lang="pt-BR" altLang="pt-BR" sz="1400" i="1">
                <a:solidFill>
                  <a:srgbClr val="FFCC00"/>
                </a:solidFill>
                <a:cs typeface="Arial" charset="0"/>
              </a:rPr>
              <a:t>x</a:t>
            </a:r>
            <a:r>
              <a:rPr lang="pt-BR" altLang="pt-BR" sz="2800" i="1">
                <a:solidFill>
                  <a:srgbClr val="FFCC00"/>
                </a:solidFill>
                <a:cs typeface="Arial" charset="0"/>
              </a:rPr>
              <a:t>V (A = b.h)</a:t>
            </a:r>
          </a:p>
          <a:p>
            <a:pPr algn="l" eaLnBrk="1" hangingPunct="1"/>
            <a:r>
              <a:rPr lang="pt-BR" altLang="pt-BR" i="1">
                <a:solidFill>
                  <a:srgbClr val="FFCC00"/>
                </a:solidFill>
                <a:sym typeface="Symbol" pitchFamily="18" charset="2"/>
              </a:rPr>
              <a:t>W é positivo: Gráfico no sentido horário.</a:t>
            </a:r>
          </a:p>
          <a:p>
            <a:pPr algn="l" eaLnBrk="1" hangingPunct="1"/>
            <a:r>
              <a:rPr lang="pt-BR" altLang="pt-BR" i="1">
                <a:solidFill>
                  <a:srgbClr val="FFCC00"/>
                </a:solidFill>
                <a:sym typeface="Symbol" pitchFamily="18" charset="2"/>
              </a:rPr>
              <a:t>W = (2-1)</a:t>
            </a:r>
            <a:r>
              <a:rPr lang="pt-BR" altLang="pt-BR" sz="1400" i="1">
                <a:solidFill>
                  <a:srgbClr val="FFCC00"/>
                </a:solidFill>
                <a:sym typeface="Symbol" pitchFamily="18" charset="2"/>
              </a:rPr>
              <a:t>x</a:t>
            </a:r>
            <a:r>
              <a:rPr lang="pt-BR" altLang="pt-BR" i="1">
                <a:solidFill>
                  <a:srgbClr val="FFCC00"/>
                </a:solidFill>
                <a:sym typeface="Symbol" pitchFamily="18" charset="2"/>
              </a:rPr>
              <a:t>10</a:t>
            </a:r>
            <a:r>
              <a:rPr lang="pt-BR" altLang="pt-BR" i="1" baseline="30000">
                <a:solidFill>
                  <a:srgbClr val="FFCC00"/>
                </a:solidFill>
                <a:sym typeface="Symbol" pitchFamily="18" charset="2"/>
              </a:rPr>
              <a:t>-3</a:t>
            </a:r>
            <a:r>
              <a:rPr lang="pt-BR" altLang="pt-BR" i="1">
                <a:solidFill>
                  <a:srgbClr val="FFCC00"/>
                </a:solidFill>
                <a:sym typeface="Symbol" pitchFamily="18" charset="2"/>
              </a:rPr>
              <a:t> </a:t>
            </a:r>
            <a:r>
              <a:rPr lang="pt-BR" altLang="pt-BR" sz="1400" i="1">
                <a:solidFill>
                  <a:srgbClr val="FFCC00"/>
                </a:solidFill>
                <a:sym typeface="Symbol" pitchFamily="18" charset="2"/>
              </a:rPr>
              <a:t>x</a:t>
            </a:r>
            <a:r>
              <a:rPr lang="pt-BR" altLang="pt-BR" i="1">
                <a:solidFill>
                  <a:srgbClr val="FFCC00"/>
                </a:solidFill>
                <a:sym typeface="Symbol" pitchFamily="18" charset="2"/>
              </a:rPr>
              <a:t> (3-1)</a:t>
            </a:r>
            <a:r>
              <a:rPr lang="pt-BR" altLang="pt-BR" sz="1400" i="1">
                <a:solidFill>
                  <a:srgbClr val="FFCC00"/>
                </a:solidFill>
                <a:sym typeface="Symbol" pitchFamily="18" charset="2"/>
              </a:rPr>
              <a:t>x</a:t>
            </a:r>
            <a:r>
              <a:rPr lang="pt-BR" altLang="pt-BR" i="1">
                <a:solidFill>
                  <a:srgbClr val="FFCC00"/>
                </a:solidFill>
                <a:sym typeface="Symbol" pitchFamily="18" charset="2"/>
              </a:rPr>
              <a:t>10</a:t>
            </a:r>
            <a:r>
              <a:rPr lang="pt-BR" altLang="pt-BR" i="1" baseline="30000">
                <a:solidFill>
                  <a:srgbClr val="FFCC00"/>
                </a:solidFill>
                <a:sym typeface="Symbol" pitchFamily="18" charset="2"/>
              </a:rPr>
              <a:t>5</a:t>
            </a:r>
          </a:p>
          <a:p>
            <a:pPr algn="l" eaLnBrk="1" hangingPunct="1"/>
            <a:r>
              <a:rPr lang="pt-BR" altLang="pt-BR" i="1">
                <a:solidFill>
                  <a:srgbClr val="FFCC00"/>
                </a:solidFill>
                <a:sym typeface="Symbol" pitchFamily="18" charset="2"/>
              </a:rPr>
              <a:t>W = 2</a:t>
            </a:r>
            <a:r>
              <a:rPr lang="pt-BR" altLang="pt-BR" sz="1400" i="1">
                <a:solidFill>
                  <a:srgbClr val="FFCC00"/>
                </a:solidFill>
                <a:sym typeface="Symbol" pitchFamily="18" charset="2"/>
              </a:rPr>
              <a:t>x</a:t>
            </a:r>
            <a:r>
              <a:rPr lang="pt-BR" altLang="pt-BR" i="1">
                <a:solidFill>
                  <a:srgbClr val="FFCC00"/>
                </a:solidFill>
                <a:sym typeface="Symbol" pitchFamily="18" charset="2"/>
              </a:rPr>
              <a:t>10</a:t>
            </a:r>
            <a:r>
              <a:rPr lang="pt-BR" altLang="pt-BR" i="1" baseline="30000">
                <a:solidFill>
                  <a:srgbClr val="FFCC00"/>
                </a:solidFill>
                <a:sym typeface="Symbol" pitchFamily="18" charset="2"/>
              </a:rPr>
              <a:t>2</a:t>
            </a:r>
            <a:r>
              <a:rPr lang="pt-BR" altLang="pt-BR" i="1">
                <a:solidFill>
                  <a:srgbClr val="FFCC00"/>
                </a:solidFill>
                <a:sym typeface="Symbol" pitchFamily="18" charset="2"/>
              </a:rPr>
              <a:t> j</a:t>
            </a:r>
          </a:p>
        </p:txBody>
      </p:sp>
      <p:sp>
        <p:nvSpPr>
          <p:cNvPr id="277511" name="Rectangle 7"/>
          <p:cNvSpPr>
            <a:spLocks noChangeArrowheads="1"/>
          </p:cNvSpPr>
          <p:nvPr/>
        </p:nvSpPr>
        <p:spPr bwMode="auto">
          <a:xfrm>
            <a:off x="368300" y="4221163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b="1">
                <a:solidFill>
                  <a:srgbClr val="FF3300"/>
                </a:solidFill>
              </a:rPr>
              <a:t>X</a:t>
            </a:r>
          </a:p>
        </p:txBody>
      </p:sp>
      <p:pic>
        <p:nvPicPr>
          <p:cNvPr id="32773" name="Picture 8" descr="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987425"/>
            <a:ext cx="3852862" cy="289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4" name="Rectangle 10"/>
          <p:cNvSpPr>
            <a:spLocks noChangeArrowheads="1"/>
          </p:cNvSpPr>
          <p:nvPr/>
        </p:nvSpPr>
        <p:spPr bwMode="auto">
          <a:xfrm>
            <a:off x="179388" y="784225"/>
            <a:ext cx="5040312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altLang="pt-BR" sz="2800">
                <a:ea typeface="Times New Roman" pitchFamily="18" charset="0"/>
                <a:cs typeface="Arial" charset="0"/>
              </a:rPr>
              <a:t> (PEIES 00) O diagrama pressão X volume representa o ciclo de operação de uma máquina térmica que trabalha com um gás. A máquina produz um trabalho, em joule, de :</a:t>
            </a:r>
          </a:p>
          <a:p>
            <a:pPr algn="just"/>
            <a:endParaRPr lang="pt-BR" altLang="pt-BR" sz="2800">
              <a:ea typeface="Times New Roman" pitchFamily="18" charset="0"/>
              <a:cs typeface="Arial" charset="0"/>
            </a:endParaRPr>
          </a:p>
        </p:txBody>
      </p:sp>
      <p:sp>
        <p:nvSpPr>
          <p:cNvPr id="32775" name="Rectangle 12"/>
          <p:cNvSpPr>
            <a:spLocks noChangeArrowheads="1"/>
          </p:cNvSpPr>
          <p:nvPr/>
        </p:nvSpPr>
        <p:spPr bwMode="auto">
          <a:xfrm>
            <a:off x="611188" y="3860800"/>
            <a:ext cx="165735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FontTx/>
              <a:buAutoNum type="alphaLcParenR"/>
            </a:pPr>
            <a:r>
              <a:rPr lang="pt-BR" altLang="pt-BR"/>
              <a:t>6 x 10</a:t>
            </a:r>
            <a:r>
              <a:rPr lang="pt-BR" altLang="pt-BR" baseline="30000"/>
              <a:t>-8</a:t>
            </a:r>
          </a:p>
          <a:p>
            <a:pPr algn="l" eaLnBrk="1" hangingPunct="1">
              <a:buFontTx/>
              <a:buAutoNum type="alphaLcParenR"/>
            </a:pPr>
            <a:r>
              <a:rPr lang="pt-BR" altLang="pt-BR"/>
              <a:t>2 x 10</a:t>
            </a:r>
            <a:r>
              <a:rPr lang="pt-BR" altLang="pt-BR" baseline="30000"/>
              <a:t>2</a:t>
            </a:r>
          </a:p>
          <a:p>
            <a:pPr algn="l" eaLnBrk="1" hangingPunct="1">
              <a:buFontTx/>
              <a:buAutoNum type="alphaLcParenR"/>
            </a:pPr>
            <a:r>
              <a:rPr lang="pt-BR" altLang="pt-BR"/>
              <a:t>5 x 10</a:t>
            </a:r>
            <a:r>
              <a:rPr lang="pt-BR" altLang="pt-BR" baseline="30000"/>
              <a:t>2</a:t>
            </a:r>
          </a:p>
          <a:p>
            <a:pPr algn="l" eaLnBrk="1" hangingPunct="1">
              <a:buFontTx/>
              <a:buAutoNum type="alphaLcParenR"/>
            </a:pPr>
            <a:r>
              <a:rPr lang="pt-BR" altLang="pt-BR"/>
              <a:t>6 x 10</a:t>
            </a:r>
            <a:r>
              <a:rPr lang="pt-BR" altLang="pt-BR" baseline="30000"/>
              <a:t>2</a:t>
            </a:r>
          </a:p>
          <a:p>
            <a:pPr algn="l" eaLnBrk="1" hangingPunct="1">
              <a:buFontTx/>
              <a:buAutoNum type="alphaLcParenR"/>
            </a:pPr>
            <a:r>
              <a:rPr lang="pt-BR" altLang="pt-BR"/>
              <a:t>5 x 10</a:t>
            </a:r>
            <a:r>
              <a:rPr lang="pt-BR" altLang="pt-BR" baseline="30000"/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7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7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7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75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75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75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7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7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7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775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75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75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775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75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75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pt-BR" b="1" smtClean="0">
                <a:solidFill>
                  <a:srgbClr val="FF3300"/>
                </a:solidFill>
              </a:rPr>
              <a:t>Termometria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52513"/>
            <a:ext cx="4038600" cy="533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pt-BR" sz="2800" b="1" smtClean="0">
                <a:solidFill>
                  <a:srgbClr val="FFFF00"/>
                </a:solidFill>
              </a:rPr>
              <a:t>Escalas importantes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pt-BR" sz="2800" b="1" smtClean="0">
              <a:solidFill>
                <a:srgbClr val="FFFF00"/>
              </a:solidFill>
            </a:endParaRP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538163" y="1773238"/>
            <a:ext cx="8066087" cy="3671887"/>
            <a:chOff x="521" y="1389"/>
            <a:chExt cx="5081" cy="2313"/>
          </a:xfrm>
        </p:grpSpPr>
        <p:grpSp>
          <p:nvGrpSpPr>
            <p:cNvPr id="1031" name="Group 7"/>
            <p:cNvGrpSpPr>
              <a:grpSpLocks/>
            </p:cNvGrpSpPr>
            <p:nvPr/>
          </p:nvGrpSpPr>
          <p:grpSpPr bwMode="auto">
            <a:xfrm>
              <a:off x="2063" y="1616"/>
              <a:ext cx="182" cy="2086"/>
              <a:chOff x="839" y="1616"/>
              <a:chExt cx="182" cy="2086"/>
            </a:xfrm>
          </p:grpSpPr>
          <p:sp>
            <p:nvSpPr>
              <p:cNvPr id="1056" name="Line 5"/>
              <p:cNvSpPr>
                <a:spLocks noChangeShapeType="1"/>
              </p:cNvSpPr>
              <p:nvPr/>
            </p:nvSpPr>
            <p:spPr bwMode="auto">
              <a:xfrm flipV="1">
                <a:off x="930" y="1616"/>
                <a:ext cx="0" cy="1905"/>
              </a:xfrm>
              <a:prstGeom prst="line">
                <a:avLst/>
              </a:prstGeom>
              <a:noFill/>
              <a:ln w="127000" cmpd="tri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57" name="Oval 6"/>
              <p:cNvSpPr>
                <a:spLocks noChangeArrowheads="1"/>
              </p:cNvSpPr>
              <p:nvPr/>
            </p:nvSpPr>
            <p:spPr bwMode="auto">
              <a:xfrm>
                <a:off x="839" y="3521"/>
                <a:ext cx="182" cy="181"/>
              </a:xfrm>
              <a:prstGeom prst="ellipse">
                <a:avLst/>
              </a:prstGeom>
              <a:solidFill>
                <a:srgbClr val="FFFFFF"/>
              </a:solidFill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pt-BR" altLang="pt-BR"/>
              </a:p>
            </p:txBody>
          </p:sp>
        </p:grpSp>
        <p:grpSp>
          <p:nvGrpSpPr>
            <p:cNvPr id="1032" name="Group 11"/>
            <p:cNvGrpSpPr>
              <a:grpSpLocks/>
            </p:cNvGrpSpPr>
            <p:nvPr/>
          </p:nvGrpSpPr>
          <p:grpSpPr bwMode="auto">
            <a:xfrm>
              <a:off x="4648" y="1616"/>
              <a:ext cx="182" cy="2086"/>
              <a:chOff x="839" y="1616"/>
              <a:chExt cx="182" cy="2086"/>
            </a:xfrm>
          </p:grpSpPr>
          <p:sp>
            <p:nvSpPr>
              <p:cNvPr id="1054" name="Line 12"/>
              <p:cNvSpPr>
                <a:spLocks noChangeShapeType="1"/>
              </p:cNvSpPr>
              <p:nvPr/>
            </p:nvSpPr>
            <p:spPr bwMode="auto">
              <a:xfrm flipV="1">
                <a:off x="930" y="1616"/>
                <a:ext cx="0" cy="1905"/>
              </a:xfrm>
              <a:prstGeom prst="line">
                <a:avLst/>
              </a:prstGeom>
              <a:noFill/>
              <a:ln w="127000" cmpd="tri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55" name="Oval 13"/>
              <p:cNvSpPr>
                <a:spLocks noChangeArrowheads="1"/>
              </p:cNvSpPr>
              <p:nvPr/>
            </p:nvSpPr>
            <p:spPr bwMode="auto">
              <a:xfrm>
                <a:off x="839" y="3521"/>
                <a:ext cx="182" cy="181"/>
              </a:xfrm>
              <a:prstGeom prst="ellipse">
                <a:avLst/>
              </a:prstGeom>
              <a:solidFill>
                <a:srgbClr val="FFFFFF"/>
              </a:solidFill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pt-BR" altLang="pt-BR"/>
              </a:p>
            </p:txBody>
          </p:sp>
        </p:grpSp>
        <p:sp>
          <p:nvSpPr>
            <p:cNvPr id="1033" name="Line 14"/>
            <p:cNvSpPr>
              <a:spLocks noChangeShapeType="1"/>
            </p:cNvSpPr>
            <p:nvPr/>
          </p:nvSpPr>
          <p:spPr bwMode="auto">
            <a:xfrm>
              <a:off x="567" y="3430"/>
              <a:ext cx="503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34" name="Line 21"/>
            <p:cNvSpPr>
              <a:spLocks noChangeShapeType="1"/>
            </p:cNvSpPr>
            <p:nvPr/>
          </p:nvSpPr>
          <p:spPr bwMode="auto">
            <a:xfrm>
              <a:off x="567" y="1979"/>
              <a:ext cx="503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35" name="Line 22"/>
            <p:cNvSpPr>
              <a:spLocks noChangeShapeType="1"/>
            </p:cNvSpPr>
            <p:nvPr/>
          </p:nvSpPr>
          <p:spPr bwMode="auto">
            <a:xfrm>
              <a:off x="567" y="2432"/>
              <a:ext cx="503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1036" name="Group 23"/>
            <p:cNvGrpSpPr>
              <a:grpSpLocks/>
            </p:cNvGrpSpPr>
            <p:nvPr/>
          </p:nvGrpSpPr>
          <p:grpSpPr bwMode="auto">
            <a:xfrm>
              <a:off x="3333" y="1616"/>
              <a:ext cx="182" cy="2086"/>
              <a:chOff x="839" y="1616"/>
              <a:chExt cx="182" cy="2086"/>
            </a:xfrm>
          </p:grpSpPr>
          <p:sp>
            <p:nvSpPr>
              <p:cNvPr id="1052" name="Line 24"/>
              <p:cNvSpPr>
                <a:spLocks noChangeShapeType="1"/>
              </p:cNvSpPr>
              <p:nvPr/>
            </p:nvSpPr>
            <p:spPr bwMode="auto">
              <a:xfrm flipV="1">
                <a:off x="930" y="1616"/>
                <a:ext cx="0" cy="1905"/>
              </a:xfrm>
              <a:prstGeom prst="line">
                <a:avLst/>
              </a:prstGeom>
              <a:noFill/>
              <a:ln w="127000" cmpd="tri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53" name="Oval 25"/>
              <p:cNvSpPr>
                <a:spLocks noChangeArrowheads="1"/>
              </p:cNvSpPr>
              <p:nvPr/>
            </p:nvSpPr>
            <p:spPr bwMode="auto">
              <a:xfrm>
                <a:off x="839" y="3521"/>
                <a:ext cx="182" cy="181"/>
              </a:xfrm>
              <a:prstGeom prst="ellipse">
                <a:avLst/>
              </a:prstGeom>
              <a:solidFill>
                <a:srgbClr val="FFFFFF"/>
              </a:solidFill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pt-BR" altLang="pt-BR"/>
              </a:p>
            </p:txBody>
          </p:sp>
        </p:grpSp>
        <p:sp>
          <p:nvSpPr>
            <p:cNvPr id="202778" name="Rectangle 26"/>
            <p:cNvSpPr>
              <a:spLocks noChangeArrowheads="1"/>
            </p:cNvSpPr>
            <p:nvPr/>
          </p:nvSpPr>
          <p:spPr bwMode="auto">
            <a:xfrm>
              <a:off x="521" y="1752"/>
              <a:ext cx="1452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itchFamily="2" charset="2"/>
                <a:buNone/>
                <a:defRPr/>
              </a:pPr>
              <a:r>
                <a:rPr lang="pt-BR" sz="2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Ponto de vapor</a:t>
              </a:r>
            </a:p>
            <a:p>
              <a:pPr marL="342900" indent="-342900" algn="l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itchFamily="2" charset="2"/>
                <a:buNone/>
                <a:defRPr/>
              </a:pPr>
              <a:endParaRPr lang="pt-BR" sz="20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2779" name="Rectangle 27"/>
            <p:cNvSpPr>
              <a:spLocks noChangeArrowheads="1"/>
            </p:cNvSpPr>
            <p:nvPr/>
          </p:nvSpPr>
          <p:spPr bwMode="auto">
            <a:xfrm>
              <a:off x="521" y="2206"/>
              <a:ext cx="1452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itchFamily="2" charset="2"/>
                <a:buNone/>
                <a:defRPr/>
              </a:pPr>
              <a:r>
                <a:rPr lang="pt-BR" sz="2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Ponto de gelo</a:t>
              </a:r>
            </a:p>
            <a:p>
              <a:pPr marL="342900" indent="-342900" algn="l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itchFamily="2" charset="2"/>
                <a:buNone/>
                <a:defRPr/>
              </a:pPr>
              <a:endParaRPr lang="pt-BR" sz="20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2780" name="Rectangle 28"/>
            <p:cNvSpPr>
              <a:spLocks noChangeArrowheads="1"/>
            </p:cNvSpPr>
            <p:nvPr/>
          </p:nvSpPr>
          <p:spPr bwMode="auto">
            <a:xfrm>
              <a:off x="521" y="3203"/>
              <a:ext cx="1452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itchFamily="2" charset="2"/>
                <a:buNone/>
                <a:defRPr/>
              </a:pPr>
              <a:r>
                <a:rPr lang="pt-BR" sz="2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Zero absoluto</a:t>
              </a:r>
            </a:p>
            <a:p>
              <a:pPr marL="342900" indent="-342900" algn="l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itchFamily="2" charset="2"/>
                <a:buNone/>
                <a:defRPr/>
              </a:pPr>
              <a:endParaRPr lang="pt-BR" sz="20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2781" name="Rectangle 29"/>
            <p:cNvSpPr>
              <a:spLocks noChangeArrowheads="1"/>
            </p:cNvSpPr>
            <p:nvPr/>
          </p:nvSpPr>
          <p:spPr bwMode="auto">
            <a:xfrm>
              <a:off x="1836" y="1389"/>
              <a:ext cx="72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itchFamily="2" charset="2"/>
                <a:buNone/>
                <a:defRPr/>
              </a:pPr>
              <a:r>
                <a:rPr lang="pt-BR" sz="2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Celsius</a:t>
              </a:r>
            </a:p>
            <a:p>
              <a:pPr marL="342900" indent="-342900" algn="l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itchFamily="2" charset="2"/>
                <a:buNone/>
                <a:defRPr/>
              </a:pPr>
              <a:endParaRPr lang="pt-BR" sz="20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2782" name="Rectangle 30"/>
            <p:cNvSpPr>
              <a:spLocks noChangeArrowheads="1"/>
            </p:cNvSpPr>
            <p:nvPr/>
          </p:nvSpPr>
          <p:spPr bwMode="auto">
            <a:xfrm>
              <a:off x="3061" y="1389"/>
              <a:ext cx="908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itchFamily="2" charset="2"/>
                <a:buNone/>
                <a:defRPr/>
              </a:pPr>
              <a:r>
                <a:rPr lang="pt-BR" sz="2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Fahrenheit</a:t>
              </a:r>
            </a:p>
          </p:txBody>
        </p:sp>
        <p:sp>
          <p:nvSpPr>
            <p:cNvPr id="202783" name="Rectangle 31"/>
            <p:cNvSpPr>
              <a:spLocks noChangeArrowheads="1"/>
            </p:cNvSpPr>
            <p:nvPr/>
          </p:nvSpPr>
          <p:spPr bwMode="auto">
            <a:xfrm>
              <a:off x="4467" y="1389"/>
              <a:ext cx="72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itchFamily="2" charset="2"/>
                <a:buNone/>
                <a:defRPr/>
              </a:pPr>
              <a:r>
                <a:rPr lang="pt-BR" sz="2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Kelvin</a:t>
              </a:r>
            </a:p>
          </p:txBody>
        </p:sp>
        <p:sp>
          <p:nvSpPr>
            <p:cNvPr id="202784" name="Rectangle 32"/>
            <p:cNvSpPr>
              <a:spLocks noChangeArrowheads="1"/>
            </p:cNvSpPr>
            <p:nvPr/>
          </p:nvSpPr>
          <p:spPr bwMode="auto">
            <a:xfrm>
              <a:off x="2154" y="1752"/>
              <a:ext cx="72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itchFamily="2" charset="2"/>
                <a:buNone/>
                <a:defRPr/>
              </a:pPr>
              <a:r>
                <a:rPr lang="pt-BR" sz="2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100°C</a:t>
              </a:r>
            </a:p>
          </p:txBody>
        </p:sp>
        <p:sp>
          <p:nvSpPr>
            <p:cNvPr id="202785" name="Rectangle 33"/>
            <p:cNvSpPr>
              <a:spLocks noChangeArrowheads="1"/>
            </p:cNvSpPr>
            <p:nvPr/>
          </p:nvSpPr>
          <p:spPr bwMode="auto">
            <a:xfrm>
              <a:off x="2154" y="2205"/>
              <a:ext cx="72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itchFamily="2" charset="2"/>
                <a:buNone/>
                <a:defRPr/>
              </a:pPr>
              <a:r>
                <a:rPr lang="pt-BR" sz="2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0°C</a:t>
              </a:r>
            </a:p>
          </p:txBody>
        </p:sp>
        <p:sp>
          <p:nvSpPr>
            <p:cNvPr id="202786" name="Rectangle 34"/>
            <p:cNvSpPr>
              <a:spLocks noChangeArrowheads="1"/>
            </p:cNvSpPr>
            <p:nvPr/>
          </p:nvSpPr>
          <p:spPr bwMode="auto">
            <a:xfrm>
              <a:off x="3424" y="1752"/>
              <a:ext cx="72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itchFamily="2" charset="2"/>
                <a:buNone/>
                <a:defRPr/>
              </a:pPr>
              <a:r>
                <a:rPr lang="pt-BR" sz="2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212°F</a:t>
              </a:r>
            </a:p>
          </p:txBody>
        </p:sp>
        <p:sp>
          <p:nvSpPr>
            <p:cNvPr id="202787" name="Rectangle 35"/>
            <p:cNvSpPr>
              <a:spLocks noChangeArrowheads="1"/>
            </p:cNvSpPr>
            <p:nvPr/>
          </p:nvSpPr>
          <p:spPr bwMode="auto">
            <a:xfrm>
              <a:off x="3424" y="2206"/>
              <a:ext cx="72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itchFamily="2" charset="2"/>
                <a:buNone/>
                <a:defRPr/>
              </a:pPr>
              <a:r>
                <a:rPr lang="pt-BR" sz="2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32°F</a:t>
              </a:r>
            </a:p>
          </p:txBody>
        </p:sp>
        <p:sp>
          <p:nvSpPr>
            <p:cNvPr id="202788" name="Rectangle 36"/>
            <p:cNvSpPr>
              <a:spLocks noChangeArrowheads="1"/>
            </p:cNvSpPr>
            <p:nvPr/>
          </p:nvSpPr>
          <p:spPr bwMode="auto">
            <a:xfrm>
              <a:off x="3424" y="3203"/>
              <a:ext cx="72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itchFamily="2" charset="2"/>
                <a:buNone/>
                <a:defRPr/>
              </a:pPr>
              <a:r>
                <a:rPr lang="pt-BR" sz="2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-459°F</a:t>
              </a:r>
            </a:p>
          </p:txBody>
        </p:sp>
        <p:sp>
          <p:nvSpPr>
            <p:cNvPr id="202789" name="Rectangle 37"/>
            <p:cNvSpPr>
              <a:spLocks noChangeArrowheads="1"/>
            </p:cNvSpPr>
            <p:nvPr/>
          </p:nvSpPr>
          <p:spPr bwMode="auto">
            <a:xfrm>
              <a:off x="4740" y="3203"/>
              <a:ext cx="72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itchFamily="2" charset="2"/>
                <a:buNone/>
                <a:defRPr/>
              </a:pPr>
              <a:r>
                <a:rPr lang="pt-BR" sz="2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0K</a:t>
              </a:r>
            </a:p>
          </p:txBody>
        </p:sp>
        <p:sp>
          <p:nvSpPr>
            <p:cNvPr id="202790" name="Rectangle 38"/>
            <p:cNvSpPr>
              <a:spLocks noChangeArrowheads="1"/>
            </p:cNvSpPr>
            <p:nvPr/>
          </p:nvSpPr>
          <p:spPr bwMode="auto">
            <a:xfrm>
              <a:off x="4740" y="2205"/>
              <a:ext cx="72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itchFamily="2" charset="2"/>
                <a:buNone/>
                <a:defRPr/>
              </a:pPr>
              <a:r>
                <a:rPr lang="pt-BR" sz="2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273K</a:t>
              </a:r>
            </a:p>
          </p:txBody>
        </p:sp>
        <p:sp>
          <p:nvSpPr>
            <p:cNvPr id="202791" name="Rectangle 39"/>
            <p:cNvSpPr>
              <a:spLocks noChangeArrowheads="1"/>
            </p:cNvSpPr>
            <p:nvPr/>
          </p:nvSpPr>
          <p:spPr bwMode="auto">
            <a:xfrm>
              <a:off x="4739" y="1752"/>
              <a:ext cx="72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itchFamily="2" charset="2"/>
                <a:buNone/>
                <a:defRPr/>
              </a:pPr>
              <a:r>
                <a:rPr lang="pt-BR" sz="2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373K</a:t>
              </a:r>
            </a:p>
          </p:txBody>
        </p:sp>
        <p:sp>
          <p:nvSpPr>
            <p:cNvPr id="202792" name="Rectangle 40"/>
            <p:cNvSpPr>
              <a:spLocks noChangeArrowheads="1"/>
            </p:cNvSpPr>
            <p:nvPr/>
          </p:nvSpPr>
          <p:spPr bwMode="auto">
            <a:xfrm>
              <a:off x="2154" y="3203"/>
              <a:ext cx="726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itchFamily="2" charset="2"/>
                <a:buNone/>
                <a:defRPr/>
              </a:pPr>
              <a:r>
                <a:rPr lang="pt-BR" sz="2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-273°C</a:t>
              </a:r>
            </a:p>
          </p:txBody>
        </p:sp>
      </p:grpSp>
      <p:sp>
        <p:nvSpPr>
          <p:cNvPr id="202794" name="Rectangle 42"/>
          <p:cNvSpPr>
            <a:spLocks noChangeArrowheads="1"/>
          </p:cNvSpPr>
          <p:nvPr/>
        </p:nvSpPr>
        <p:spPr bwMode="auto">
          <a:xfrm>
            <a:off x="179388" y="5661025"/>
            <a:ext cx="3313112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pt-BR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Relações importantes: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endParaRPr lang="pt-BR" sz="32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202795" name="Object 43"/>
          <p:cNvGraphicFramePr>
            <a:graphicFrameLocks noChangeAspect="1"/>
          </p:cNvGraphicFramePr>
          <p:nvPr>
            <p:ph sz="half" idx="2"/>
          </p:nvPr>
        </p:nvGraphicFramePr>
        <p:xfrm>
          <a:off x="3492500" y="5734050"/>
          <a:ext cx="4175125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Equação" r:id="rId3" imgW="1409400" imgH="393480" progId="Equation.3">
                  <p:embed/>
                </p:oleObj>
              </mc:Choice>
              <mc:Fallback>
                <p:oleObj name="Equação" r:id="rId3" imgW="1409400" imgH="39348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5734050"/>
                        <a:ext cx="4175125" cy="9366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76200" cap="flat" cmpd="sng" algn="ctr">
                        <a:solidFill>
                          <a:srgbClr val="99FF33"/>
                        </a:solidFill>
                        <a:prstDash val="solid"/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0"/>
                                        <p:tgtEl>
                                          <p:spTgt spid="202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02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9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b="1" smtClean="0">
                <a:solidFill>
                  <a:srgbClr val="FFFF00"/>
                </a:solidFill>
              </a:rPr>
              <a:t>Energia interna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916238" y="3054350"/>
            <a:ext cx="3455987" cy="1022350"/>
            <a:chOff x="3198" y="2795"/>
            <a:chExt cx="2177" cy="644"/>
          </a:xfrm>
        </p:grpSpPr>
        <p:sp>
          <p:nvSpPr>
            <p:cNvPr id="33801" name="Rectangle 5"/>
            <p:cNvSpPr>
              <a:spLocks noChangeArrowheads="1"/>
            </p:cNvSpPr>
            <p:nvPr/>
          </p:nvSpPr>
          <p:spPr bwMode="auto">
            <a:xfrm>
              <a:off x="3198" y="2795"/>
              <a:ext cx="1406" cy="635"/>
            </a:xfrm>
            <a:prstGeom prst="rect">
              <a:avLst/>
            </a:prstGeom>
            <a:solidFill>
              <a:srgbClr val="FF6600"/>
            </a:solidFill>
            <a:ln w="38100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grpSp>
          <p:nvGrpSpPr>
            <p:cNvPr id="33802" name="Group 6"/>
            <p:cNvGrpSpPr>
              <a:grpSpLocks/>
            </p:cNvGrpSpPr>
            <p:nvPr/>
          </p:nvGrpSpPr>
          <p:grpSpPr bwMode="auto">
            <a:xfrm>
              <a:off x="3289" y="2840"/>
              <a:ext cx="2086" cy="599"/>
              <a:chOff x="2971" y="3067"/>
              <a:chExt cx="2086" cy="599"/>
            </a:xfrm>
          </p:grpSpPr>
          <p:sp>
            <p:nvSpPr>
              <p:cNvPr id="33803" name="Text Box 7"/>
              <p:cNvSpPr txBox="1">
                <a:spLocks noChangeArrowheads="1"/>
              </p:cNvSpPr>
              <p:nvPr/>
            </p:nvSpPr>
            <p:spPr bwMode="auto">
              <a:xfrm>
                <a:off x="2971" y="3158"/>
                <a:ext cx="2086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</a:pPr>
                <a:r>
                  <a:rPr lang="pt-BR" altLang="pt-BR" sz="2800" b="1" i="1">
                    <a:solidFill>
                      <a:srgbClr val="FFFF00"/>
                    </a:solidFill>
                  </a:rPr>
                  <a:t>U =      nRT</a:t>
                </a:r>
              </a:p>
            </p:txBody>
          </p:sp>
          <p:grpSp>
            <p:nvGrpSpPr>
              <p:cNvPr id="33804" name="Group 8"/>
              <p:cNvGrpSpPr>
                <a:grpSpLocks/>
              </p:cNvGrpSpPr>
              <p:nvPr/>
            </p:nvGrpSpPr>
            <p:grpSpPr bwMode="auto">
              <a:xfrm>
                <a:off x="3470" y="3067"/>
                <a:ext cx="363" cy="599"/>
                <a:chOff x="3152" y="3612"/>
                <a:chExt cx="363" cy="599"/>
              </a:xfrm>
            </p:grpSpPr>
            <p:sp>
              <p:nvSpPr>
                <p:cNvPr id="33805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3152" y="3612"/>
                  <a:ext cx="272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l" eaLnBrk="1" hangingPunct="1">
                    <a:spcBef>
                      <a:spcPct val="50000"/>
                    </a:spcBef>
                  </a:pPr>
                  <a:r>
                    <a:rPr lang="pt-BR" altLang="pt-BR" sz="2800" b="1" i="1">
                      <a:solidFill>
                        <a:srgbClr val="FFFF00"/>
                      </a:solidFill>
                    </a:rPr>
                    <a:t>3</a:t>
                  </a:r>
                </a:p>
              </p:txBody>
            </p:sp>
            <p:sp>
              <p:nvSpPr>
                <p:cNvPr id="33806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3152" y="3884"/>
                  <a:ext cx="363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l" eaLnBrk="1" hangingPunct="1">
                    <a:spcBef>
                      <a:spcPct val="50000"/>
                    </a:spcBef>
                  </a:pPr>
                  <a:r>
                    <a:rPr lang="pt-BR" altLang="pt-BR" sz="2800" b="1" i="1">
                      <a:solidFill>
                        <a:srgbClr val="FFFF00"/>
                      </a:solidFill>
                    </a:rPr>
                    <a:t>2</a:t>
                  </a:r>
                </a:p>
              </p:txBody>
            </p:sp>
            <p:sp>
              <p:nvSpPr>
                <p:cNvPr id="33807" name="Line 11"/>
                <p:cNvSpPr>
                  <a:spLocks noChangeShapeType="1"/>
                </p:cNvSpPr>
                <p:nvPr/>
              </p:nvSpPr>
              <p:spPr bwMode="auto">
                <a:xfrm>
                  <a:off x="3152" y="3884"/>
                  <a:ext cx="272" cy="0"/>
                </a:xfrm>
                <a:prstGeom prst="line">
                  <a:avLst/>
                </a:prstGeom>
                <a:noFill/>
                <a:ln w="38100">
                  <a:solidFill>
                    <a:srgbClr val="FF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</p:grpSp>
      </p:grpSp>
      <p:sp>
        <p:nvSpPr>
          <p:cNvPr id="174092" name="Rectangle 12"/>
          <p:cNvSpPr>
            <a:spLocks noChangeArrowheads="1"/>
          </p:cNvSpPr>
          <p:nvPr/>
        </p:nvSpPr>
        <p:spPr bwMode="auto">
          <a:xfrm>
            <a:off x="611188" y="1484313"/>
            <a:ext cx="60626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800" b="1" i="1">
                <a:solidFill>
                  <a:srgbClr val="FFFFFF"/>
                </a:solidFill>
              </a:rPr>
              <a:t>É função exclusiva da temperatura</a:t>
            </a:r>
          </a:p>
        </p:txBody>
      </p:sp>
      <p:sp>
        <p:nvSpPr>
          <p:cNvPr id="174093" name="Rectangle 13"/>
          <p:cNvSpPr>
            <a:spLocks noChangeArrowheads="1"/>
          </p:cNvSpPr>
          <p:nvPr/>
        </p:nvSpPr>
        <p:spPr bwMode="auto">
          <a:xfrm>
            <a:off x="684213" y="2276475"/>
            <a:ext cx="6575425" cy="519113"/>
          </a:xfrm>
          <a:prstGeom prst="rect">
            <a:avLst/>
          </a:prstGeom>
          <a:noFill/>
          <a:ln w="38100" algn="ctr">
            <a:noFill/>
            <a:prstDash val="sysDot"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defRPr/>
            </a:pPr>
            <a:r>
              <a:rPr lang="pt-BR" sz="28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Não depende da pressão e do </a:t>
            </a:r>
            <a:r>
              <a:rPr lang="pt-BR" sz="2800" b="1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volume</a:t>
            </a:r>
          </a:p>
        </p:txBody>
      </p:sp>
      <p:sp>
        <p:nvSpPr>
          <p:cNvPr id="174094" name="Rectangle 14"/>
          <p:cNvSpPr>
            <a:spLocks noChangeArrowheads="1"/>
          </p:cNvSpPr>
          <p:nvPr/>
        </p:nvSpPr>
        <p:spPr bwMode="auto">
          <a:xfrm>
            <a:off x="755650" y="4267200"/>
            <a:ext cx="4897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pt-BR" altLang="pt-BR" b="1"/>
              <a:t>∆U + → aumenta U → aumento T</a:t>
            </a:r>
          </a:p>
        </p:txBody>
      </p:sp>
      <p:sp>
        <p:nvSpPr>
          <p:cNvPr id="174095" name="Rectangle 15"/>
          <p:cNvSpPr>
            <a:spLocks noChangeArrowheads="1"/>
          </p:cNvSpPr>
          <p:nvPr/>
        </p:nvSpPr>
        <p:spPr bwMode="auto">
          <a:xfrm>
            <a:off x="757238" y="4916488"/>
            <a:ext cx="4535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pt-BR" altLang="pt-BR" b="1"/>
              <a:t>∆U − → diminui U → diminui T</a:t>
            </a:r>
          </a:p>
        </p:txBody>
      </p:sp>
      <p:sp>
        <p:nvSpPr>
          <p:cNvPr id="174096" name="Rectangle 16"/>
          <p:cNvSpPr>
            <a:spLocks noChangeArrowheads="1"/>
          </p:cNvSpPr>
          <p:nvPr/>
        </p:nvSpPr>
        <p:spPr bwMode="auto">
          <a:xfrm>
            <a:off x="755650" y="5559425"/>
            <a:ext cx="83883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pt-BR" altLang="pt-BR" b="1"/>
              <a:t>∆U = 0 → não varia U → não varia T → </a:t>
            </a:r>
            <a:r>
              <a:rPr lang="pt-BR" altLang="pt-BR" b="1" i="1"/>
              <a:t>transformação 							 isotérmica</a:t>
            </a:r>
            <a:endParaRPr lang="pt-BR" altLang="pt-BR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09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0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09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0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09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0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09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09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09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0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09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0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09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0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09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09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2" grpId="0"/>
      <p:bldP spid="174093" grpId="0"/>
      <p:bldP spid="174094" grpId="0"/>
      <p:bldP spid="174095" grpId="0"/>
      <p:bldP spid="17409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39750" y="44450"/>
            <a:ext cx="8064500" cy="1903413"/>
            <a:chOff x="340" y="28"/>
            <a:chExt cx="5080" cy="1199"/>
          </a:xfrm>
        </p:grpSpPr>
        <p:sp>
          <p:nvSpPr>
            <p:cNvPr id="34838" name="Text Box 3"/>
            <p:cNvSpPr txBox="1">
              <a:spLocks noChangeArrowheads="1"/>
            </p:cNvSpPr>
            <p:nvPr/>
          </p:nvSpPr>
          <p:spPr bwMode="auto">
            <a:xfrm>
              <a:off x="340" y="436"/>
              <a:ext cx="49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pt-BR" altLang="pt-BR" sz="2800">
                  <a:solidFill>
                    <a:srgbClr val="FF0000"/>
                  </a:solidFill>
                </a:rPr>
                <a:t>gás</a:t>
              </a:r>
              <a:r>
                <a:rPr lang="pt-BR" altLang="pt-BR" sz="2800"/>
                <a:t> </a:t>
              </a:r>
            </a:p>
          </p:txBody>
        </p:sp>
        <p:grpSp>
          <p:nvGrpSpPr>
            <p:cNvPr id="34839" name="Group 4"/>
            <p:cNvGrpSpPr>
              <a:grpSpLocks/>
            </p:cNvGrpSpPr>
            <p:nvPr/>
          </p:nvGrpSpPr>
          <p:grpSpPr bwMode="auto">
            <a:xfrm>
              <a:off x="884" y="300"/>
              <a:ext cx="318" cy="635"/>
              <a:chOff x="748" y="799"/>
              <a:chExt cx="318" cy="635"/>
            </a:xfrm>
          </p:grpSpPr>
          <p:sp>
            <p:nvSpPr>
              <p:cNvPr id="34843" name="Line 5"/>
              <p:cNvSpPr>
                <a:spLocks noChangeShapeType="1"/>
              </p:cNvSpPr>
              <p:nvPr/>
            </p:nvSpPr>
            <p:spPr bwMode="auto">
              <a:xfrm flipV="1">
                <a:off x="748" y="799"/>
                <a:ext cx="272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4844" name="Line 6"/>
              <p:cNvSpPr>
                <a:spLocks noChangeShapeType="1"/>
              </p:cNvSpPr>
              <p:nvPr/>
            </p:nvSpPr>
            <p:spPr bwMode="auto">
              <a:xfrm>
                <a:off x="748" y="1117"/>
                <a:ext cx="31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4845" name="Line 7"/>
              <p:cNvSpPr>
                <a:spLocks noChangeShapeType="1"/>
              </p:cNvSpPr>
              <p:nvPr/>
            </p:nvSpPr>
            <p:spPr bwMode="auto">
              <a:xfrm>
                <a:off x="748" y="1162"/>
                <a:ext cx="272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85000" name="Text Box 8"/>
            <p:cNvSpPr txBox="1">
              <a:spLocks noChangeArrowheads="1"/>
            </p:cNvSpPr>
            <p:nvPr/>
          </p:nvSpPr>
          <p:spPr bwMode="auto">
            <a:xfrm>
              <a:off x="1292" y="28"/>
              <a:ext cx="32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  <a:defRPr/>
              </a:pPr>
              <a:r>
                <a:rPr lang="pt-BR" b="1" i="1">
                  <a:solidFill>
                    <a:srgbClr val="FFFF00"/>
                  </a:solidFill>
                </a:rPr>
                <a:t>recebe calor </a:t>
              </a:r>
              <a:r>
                <a:rPr lang="pt-BR" b="1" i="1">
                  <a:solidFill>
                    <a:srgbClr val="FFFF00"/>
                  </a:solidFill>
                  <a:cs typeface="Arial" charset="0"/>
                </a:rPr>
                <a:t>→ Q </a:t>
              </a:r>
              <a:r>
                <a:rPr lang="pt-BR" b="1" i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+</a:t>
              </a:r>
              <a:r>
                <a:rPr lang="pt-BR" b="1" i="1"/>
                <a:t> </a:t>
              </a:r>
              <a:endParaRPr lang="pt-BR" b="1" i="1">
                <a:solidFill>
                  <a:srgbClr val="FFFF00"/>
                </a:solidFill>
                <a:cs typeface="Arial" charset="0"/>
              </a:endParaRPr>
            </a:p>
          </p:txBody>
        </p:sp>
        <p:sp>
          <p:nvSpPr>
            <p:cNvPr id="85001" name="Text Box 9"/>
            <p:cNvSpPr txBox="1">
              <a:spLocks noChangeArrowheads="1"/>
            </p:cNvSpPr>
            <p:nvPr/>
          </p:nvSpPr>
          <p:spPr bwMode="auto">
            <a:xfrm>
              <a:off x="1292" y="391"/>
              <a:ext cx="25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  <a:defRPr/>
              </a:pPr>
              <a:r>
                <a:rPr lang="pt-BR" b="1" i="1">
                  <a:solidFill>
                    <a:srgbClr val="FFFF00"/>
                  </a:solidFill>
                </a:rPr>
                <a:t>cede calor </a:t>
              </a:r>
              <a:r>
                <a:rPr lang="pt-BR" b="1" i="1">
                  <a:solidFill>
                    <a:srgbClr val="FFFF00"/>
                  </a:solidFill>
                  <a:cs typeface="Arial" charset="0"/>
                </a:rPr>
                <a:t>→ Q </a:t>
              </a:r>
              <a:r>
                <a:rPr lang="pt-BR" b="1" i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−</a:t>
              </a:r>
              <a:r>
                <a:rPr lang="pt-BR" b="1" i="1"/>
                <a:t> </a:t>
              </a:r>
              <a:endParaRPr lang="pt-BR" b="1" i="1">
                <a:solidFill>
                  <a:srgbClr val="FFFF00"/>
                </a:solidFill>
                <a:cs typeface="Arial" charset="0"/>
              </a:endParaRPr>
            </a:p>
          </p:txBody>
        </p:sp>
        <p:sp>
          <p:nvSpPr>
            <p:cNvPr id="85002" name="Text Box 10"/>
            <p:cNvSpPr txBox="1">
              <a:spLocks noChangeArrowheads="1"/>
            </p:cNvSpPr>
            <p:nvPr/>
          </p:nvSpPr>
          <p:spPr bwMode="auto">
            <a:xfrm>
              <a:off x="1247" y="709"/>
              <a:ext cx="4173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  <a:defRPr/>
              </a:pPr>
              <a:r>
                <a:rPr lang="pt-BR" b="1" i="1">
                  <a:solidFill>
                    <a:srgbClr val="FFFF00"/>
                  </a:solidFill>
                </a:rPr>
                <a:t>não troca calor → Q = 0                   (transformação</a:t>
              </a:r>
              <a:r>
                <a:rPr lang="pt-BR" b="1" i="1">
                  <a:solidFill>
                    <a:schemeClr val="hlink"/>
                  </a:solidFill>
                </a:rPr>
                <a:t> adiabática</a:t>
              </a:r>
              <a:r>
                <a:rPr lang="pt-BR" b="1" i="1">
                  <a:solidFill>
                    <a:srgbClr val="FFFF00"/>
                  </a:solidFill>
                </a:rPr>
                <a:t> →</a:t>
              </a:r>
              <a:r>
                <a:rPr lang="pt-BR" b="1" i="1"/>
                <a:t> </a:t>
              </a:r>
              <a:r>
                <a:rPr lang="pt-BR" b="1" i="1">
                  <a:solidFill>
                    <a:srgbClr val="FF3300"/>
                  </a:solidFill>
                </a:rPr>
                <a:t>W = </a:t>
              </a:r>
              <a:r>
                <a:rPr lang="pt-BR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−</a:t>
              </a:r>
              <a:r>
                <a:rPr lang="pt-BR" b="1" i="1">
                  <a:solidFill>
                    <a:srgbClr val="FF3300"/>
                  </a:solidFill>
                </a:rPr>
                <a:t> </a:t>
              </a:r>
              <a:r>
                <a:rPr lang="el-GR" b="1" i="1">
                  <a:solidFill>
                    <a:srgbClr val="FF3300"/>
                  </a:solidFill>
                </a:rPr>
                <a:t>Δ</a:t>
              </a:r>
              <a:r>
                <a:rPr lang="pt-BR" b="1" i="1">
                  <a:solidFill>
                    <a:srgbClr val="FF3300"/>
                  </a:solidFill>
                </a:rPr>
                <a:t>U</a:t>
              </a:r>
              <a:r>
                <a:rPr lang="pt-BR" b="1" i="1">
                  <a:solidFill>
                    <a:srgbClr val="FFFF00"/>
                  </a:solidFill>
                </a:rPr>
                <a:t>)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466725" y="2205038"/>
            <a:ext cx="9001125" cy="1903412"/>
            <a:chOff x="294" y="1389"/>
            <a:chExt cx="5670" cy="1199"/>
          </a:xfrm>
        </p:grpSpPr>
        <p:sp>
          <p:nvSpPr>
            <p:cNvPr id="34830" name="Text Box 12"/>
            <p:cNvSpPr txBox="1">
              <a:spLocks noChangeArrowheads="1"/>
            </p:cNvSpPr>
            <p:nvPr/>
          </p:nvSpPr>
          <p:spPr bwMode="auto">
            <a:xfrm>
              <a:off x="294" y="1797"/>
              <a:ext cx="49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pt-BR" altLang="pt-BR" sz="2800">
                  <a:solidFill>
                    <a:srgbClr val="FF0000"/>
                  </a:solidFill>
                </a:rPr>
                <a:t>gás</a:t>
              </a:r>
              <a:r>
                <a:rPr lang="pt-BR" altLang="pt-BR" sz="2800"/>
                <a:t> </a:t>
              </a:r>
            </a:p>
          </p:txBody>
        </p:sp>
        <p:grpSp>
          <p:nvGrpSpPr>
            <p:cNvPr id="34831" name="Group 13"/>
            <p:cNvGrpSpPr>
              <a:grpSpLocks/>
            </p:cNvGrpSpPr>
            <p:nvPr/>
          </p:nvGrpSpPr>
          <p:grpSpPr bwMode="auto">
            <a:xfrm>
              <a:off x="838" y="1661"/>
              <a:ext cx="318" cy="635"/>
              <a:chOff x="748" y="799"/>
              <a:chExt cx="318" cy="635"/>
            </a:xfrm>
          </p:grpSpPr>
          <p:sp>
            <p:nvSpPr>
              <p:cNvPr id="34835" name="Line 14"/>
              <p:cNvSpPr>
                <a:spLocks noChangeShapeType="1"/>
              </p:cNvSpPr>
              <p:nvPr/>
            </p:nvSpPr>
            <p:spPr bwMode="auto">
              <a:xfrm flipV="1">
                <a:off x="748" y="799"/>
                <a:ext cx="272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4836" name="Line 15"/>
              <p:cNvSpPr>
                <a:spLocks noChangeShapeType="1"/>
              </p:cNvSpPr>
              <p:nvPr/>
            </p:nvSpPr>
            <p:spPr bwMode="auto">
              <a:xfrm>
                <a:off x="748" y="1117"/>
                <a:ext cx="31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4837" name="Line 16"/>
              <p:cNvSpPr>
                <a:spLocks noChangeShapeType="1"/>
              </p:cNvSpPr>
              <p:nvPr/>
            </p:nvSpPr>
            <p:spPr bwMode="auto">
              <a:xfrm>
                <a:off x="748" y="1162"/>
                <a:ext cx="272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85009" name="Text Box 17"/>
            <p:cNvSpPr txBox="1">
              <a:spLocks noChangeArrowheads="1"/>
            </p:cNvSpPr>
            <p:nvPr/>
          </p:nvSpPr>
          <p:spPr bwMode="auto">
            <a:xfrm>
              <a:off x="1247" y="1389"/>
              <a:ext cx="32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  <a:defRPr/>
              </a:pPr>
              <a:r>
                <a:rPr lang="pt-BR" b="1" i="1">
                  <a:solidFill>
                    <a:srgbClr val="FFFF00"/>
                  </a:solidFill>
                </a:rPr>
                <a:t>realiza trabalho </a:t>
              </a:r>
              <a:r>
                <a:rPr lang="pt-BR" b="1" i="1">
                  <a:solidFill>
                    <a:srgbClr val="FFFF00"/>
                  </a:solidFill>
                  <a:cs typeface="Arial" charset="0"/>
                </a:rPr>
                <a:t>→ W </a:t>
              </a:r>
              <a:r>
                <a:rPr lang="pt-BR" b="1" i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+ </a:t>
              </a:r>
              <a:r>
                <a:rPr lang="pt-BR" b="1" i="1">
                  <a:solidFill>
                    <a:srgbClr val="FFFF00"/>
                  </a:solidFill>
                </a:rPr>
                <a:t>→</a:t>
              </a:r>
              <a:r>
                <a:rPr lang="pt-BR" b="1" i="1"/>
                <a:t> </a:t>
              </a:r>
              <a:r>
                <a:rPr lang="el-GR" b="1" i="1">
                  <a:solidFill>
                    <a:srgbClr val="FFFF00"/>
                  </a:solidFill>
                </a:rPr>
                <a:t>Δ</a:t>
              </a:r>
              <a:r>
                <a:rPr lang="pt-BR" b="1" i="1">
                  <a:solidFill>
                    <a:srgbClr val="FFFF00"/>
                  </a:solidFill>
                </a:rPr>
                <a:t>V</a:t>
              </a:r>
              <a:r>
                <a:rPr lang="pt-BR"/>
                <a:t> </a:t>
              </a:r>
              <a:r>
                <a:rPr lang="pt-BR" b="1" i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+</a:t>
              </a:r>
              <a:r>
                <a:rPr lang="pt-BR" b="1" i="1"/>
                <a:t> </a:t>
              </a:r>
              <a:r>
                <a:rPr lang="pt-BR" b="1" i="1">
                  <a:solidFill>
                    <a:srgbClr val="FFFF00"/>
                  </a:solidFill>
                  <a:cs typeface="Arial" charset="0"/>
                </a:rPr>
                <a:t> </a:t>
              </a:r>
            </a:p>
          </p:txBody>
        </p:sp>
        <p:sp>
          <p:nvSpPr>
            <p:cNvPr id="85010" name="Text Box 18"/>
            <p:cNvSpPr txBox="1">
              <a:spLocks noChangeArrowheads="1"/>
            </p:cNvSpPr>
            <p:nvPr/>
          </p:nvSpPr>
          <p:spPr bwMode="auto">
            <a:xfrm>
              <a:off x="1246" y="1752"/>
              <a:ext cx="3448" cy="6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  <a:defRPr/>
              </a:pPr>
              <a:r>
                <a:rPr lang="pt-BR" b="1" i="1">
                  <a:solidFill>
                    <a:srgbClr val="FFFF00"/>
                  </a:solidFill>
                </a:rPr>
                <a:t>recebe trabalho </a:t>
              </a:r>
              <a:r>
                <a:rPr lang="pt-BR" b="1" i="1">
                  <a:solidFill>
                    <a:srgbClr val="FFFF00"/>
                  </a:solidFill>
                  <a:cs typeface="Arial" charset="0"/>
                </a:rPr>
                <a:t>→ W </a:t>
              </a:r>
              <a:r>
                <a:rPr lang="pt-BR" b="1" i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−</a:t>
              </a:r>
              <a:r>
                <a:rPr lang="pt-BR" b="1" i="1"/>
                <a:t> </a:t>
              </a:r>
              <a:r>
                <a:rPr lang="pt-BR" b="1" i="1">
                  <a:solidFill>
                    <a:srgbClr val="FFFF00"/>
                  </a:solidFill>
                </a:rPr>
                <a:t>→</a:t>
              </a:r>
              <a:r>
                <a:rPr lang="pt-BR" b="1" i="1"/>
                <a:t> </a:t>
              </a:r>
              <a:r>
                <a:rPr lang="el-GR" b="1" i="1">
                  <a:solidFill>
                    <a:srgbClr val="FFFF00"/>
                  </a:solidFill>
                </a:rPr>
                <a:t>Δ</a:t>
              </a:r>
              <a:r>
                <a:rPr lang="pt-BR" b="1" i="1">
                  <a:solidFill>
                    <a:srgbClr val="FFFF00"/>
                  </a:solidFill>
                </a:rPr>
                <a:t>V</a:t>
              </a:r>
              <a:r>
                <a:rPr lang="pt-BR"/>
                <a:t> </a:t>
              </a:r>
              <a:r>
                <a:rPr lang="pt-BR" b="1" i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−</a:t>
              </a:r>
              <a:r>
                <a:rPr lang="pt-BR" b="1" i="1"/>
                <a:t> </a:t>
              </a:r>
              <a:r>
                <a:rPr lang="pt-BR" b="1" i="1">
                  <a:solidFill>
                    <a:srgbClr val="FFFF00"/>
                  </a:solidFill>
                </a:rPr>
                <a:t> </a:t>
              </a:r>
            </a:p>
            <a:p>
              <a:pPr algn="l">
                <a:spcBef>
                  <a:spcPct val="50000"/>
                </a:spcBef>
                <a:defRPr/>
              </a:pPr>
              <a:endParaRPr lang="pt-BR" b="1" i="1">
                <a:solidFill>
                  <a:srgbClr val="FFFF00"/>
                </a:solidFill>
                <a:cs typeface="Arial" charset="0"/>
              </a:endParaRPr>
            </a:p>
          </p:txBody>
        </p:sp>
        <p:sp>
          <p:nvSpPr>
            <p:cNvPr id="34834" name="Text Box 19"/>
            <p:cNvSpPr txBox="1">
              <a:spLocks noChangeArrowheads="1"/>
            </p:cNvSpPr>
            <p:nvPr/>
          </p:nvSpPr>
          <p:spPr bwMode="auto">
            <a:xfrm>
              <a:off x="1201" y="2070"/>
              <a:ext cx="4763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pt-BR" altLang="pt-BR" b="1" i="1">
                  <a:solidFill>
                    <a:srgbClr val="FFFF00"/>
                  </a:solidFill>
                </a:rPr>
                <a:t>não realiza nem recebe trabalho </a:t>
              </a:r>
              <a:r>
                <a:rPr lang="pt-BR" altLang="pt-BR" sz="1800" b="1" i="1">
                  <a:solidFill>
                    <a:srgbClr val="FFFF00"/>
                  </a:solidFill>
                </a:rPr>
                <a:t>→</a:t>
              </a:r>
              <a:r>
                <a:rPr lang="pt-BR" altLang="pt-BR" b="1" i="1">
                  <a:solidFill>
                    <a:srgbClr val="FFFF00"/>
                  </a:solidFill>
                </a:rPr>
                <a:t>W=0→</a:t>
              </a:r>
              <a:r>
                <a:rPr lang="el-GR" altLang="pt-BR" b="1" i="1">
                  <a:solidFill>
                    <a:srgbClr val="FFFF00"/>
                  </a:solidFill>
                </a:rPr>
                <a:t>Δ</a:t>
              </a:r>
              <a:r>
                <a:rPr lang="pt-BR" altLang="pt-BR" b="1" i="1">
                  <a:solidFill>
                    <a:srgbClr val="FFFF00"/>
                  </a:solidFill>
                </a:rPr>
                <a:t>V=0 </a:t>
              </a:r>
            </a:p>
            <a:p>
              <a:pPr algn="l" eaLnBrk="1" hangingPunct="1"/>
              <a:r>
                <a:rPr lang="pt-BR" altLang="pt-BR" b="1" i="1">
                  <a:solidFill>
                    <a:srgbClr val="FFFF00"/>
                  </a:solidFill>
                </a:rPr>
                <a:t>(transformação </a:t>
              </a:r>
              <a:r>
                <a:rPr lang="pt-BR" altLang="pt-BR" b="1" i="1">
                  <a:solidFill>
                    <a:schemeClr val="hlink"/>
                  </a:solidFill>
                </a:rPr>
                <a:t>isocórica </a:t>
              </a:r>
              <a:r>
                <a:rPr lang="pt-BR" altLang="pt-BR" b="1" i="1">
                  <a:solidFill>
                    <a:srgbClr val="FFFF00"/>
                  </a:solidFill>
                </a:rPr>
                <a:t>→ </a:t>
              </a:r>
              <a:r>
                <a:rPr lang="pt-BR" altLang="pt-BR" b="1" i="1">
                  <a:solidFill>
                    <a:srgbClr val="FF3300"/>
                  </a:solidFill>
                </a:rPr>
                <a:t>Q = </a:t>
              </a:r>
              <a:r>
                <a:rPr lang="el-GR" altLang="pt-BR" b="1" i="1">
                  <a:solidFill>
                    <a:srgbClr val="FF3300"/>
                  </a:solidFill>
                </a:rPr>
                <a:t>Δ</a:t>
              </a:r>
              <a:r>
                <a:rPr lang="pt-BR" altLang="pt-BR" b="1" i="1">
                  <a:solidFill>
                    <a:srgbClr val="FF3300"/>
                  </a:solidFill>
                </a:rPr>
                <a:t>U</a:t>
              </a:r>
              <a:r>
                <a:rPr lang="pt-BR" altLang="pt-BR" b="1" i="1">
                  <a:solidFill>
                    <a:srgbClr val="FFFF00"/>
                  </a:solidFill>
                </a:rPr>
                <a:t>)</a:t>
              </a:r>
            </a:p>
          </p:txBody>
        </p: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468313" y="4508500"/>
            <a:ext cx="9145587" cy="1903413"/>
            <a:chOff x="476" y="2840"/>
            <a:chExt cx="5761" cy="1199"/>
          </a:xfrm>
        </p:grpSpPr>
        <p:sp>
          <p:nvSpPr>
            <p:cNvPr id="34822" name="Text Box 21"/>
            <p:cNvSpPr txBox="1">
              <a:spLocks noChangeArrowheads="1"/>
            </p:cNvSpPr>
            <p:nvPr/>
          </p:nvSpPr>
          <p:spPr bwMode="auto">
            <a:xfrm>
              <a:off x="476" y="3248"/>
              <a:ext cx="49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pt-BR" altLang="pt-BR" sz="2800">
                  <a:solidFill>
                    <a:srgbClr val="FF0000"/>
                  </a:solidFill>
                </a:rPr>
                <a:t>gás</a:t>
              </a:r>
              <a:r>
                <a:rPr lang="pt-BR" altLang="pt-BR" sz="2800"/>
                <a:t> </a:t>
              </a:r>
            </a:p>
          </p:txBody>
        </p:sp>
        <p:grpSp>
          <p:nvGrpSpPr>
            <p:cNvPr id="34823" name="Group 22"/>
            <p:cNvGrpSpPr>
              <a:grpSpLocks/>
            </p:cNvGrpSpPr>
            <p:nvPr/>
          </p:nvGrpSpPr>
          <p:grpSpPr bwMode="auto">
            <a:xfrm>
              <a:off x="1020" y="3112"/>
              <a:ext cx="318" cy="635"/>
              <a:chOff x="748" y="799"/>
              <a:chExt cx="318" cy="635"/>
            </a:xfrm>
          </p:grpSpPr>
          <p:sp>
            <p:nvSpPr>
              <p:cNvPr id="34827" name="Line 23"/>
              <p:cNvSpPr>
                <a:spLocks noChangeShapeType="1"/>
              </p:cNvSpPr>
              <p:nvPr/>
            </p:nvSpPr>
            <p:spPr bwMode="auto">
              <a:xfrm flipV="1">
                <a:off x="748" y="799"/>
                <a:ext cx="272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4828" name="Line 24"/>
              <p:cNvSpPr>
                <a:spLocks noChangeShapeType="1"/>
              </p:cNvSpPr>
              <p:nvPr/>
            </p:nvSpPr>
            <p:spPr bwMode="auto">
              <a:xfrm>
                <a:off x="748" y="1117"/>
                <a:ext cx="31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4829" name="Line 25"/>
              <p:cNvSpPr>
                <a:spLocks noChangeShapeType="1"/>
              </p:cNvSpPr>
              <p:nvPr/>
            </p:nvSpPr>
            <p:spPr bwMode="auto">
              <a:xfrm>
                <a:off x="748" y="1162"/>
                <a:ext cx="272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85018" name="Text Box 26"/>
            <p:cNvSpPr txBox="1">
              <a:spLocks noChangeArrowheads="1"/>
            </p:cNvSpPr>
            <p:nvPr/>
          </p:nvSpPr>
          <p:spPr bwMode="auto">
            <a:xfrm>
              <a:off x="1429" y="2840"/>
              <a:ext cx="433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  <a:defRPr/>
              </a:pPr>
              <a:r>
                <a:rPr lang="pt-BR" b="1" i="1">
                  <a:solidFill>
                    <a:srgbClr val="FFFF00"/>
                  </a:solidFill>
                </a:rPr>
                <a:t>aumento da energia interna </a:t>
              </a:r>
              <a:r>
                <a:rPr lang="pt-BR" b="1" i="1">
                  <a:solidFill>
                    <a:srgbClr val="FFFF00"/>
                  </a:solidFill>
                  <a:cs typeface="Arial" charset="0"/>
                </a:rPr>
                <a:t>→ </a:t>
              </a:r>
              <a:r>
                <a:rPr lang="el-GR" b="1" i="1">
                  <a:solidFill>
                    <a:srgbClr val="FFFF00"/>
                  </a:solidFill>
                </a:rPr>
                <a:t>Δ</a:t>
              </a:r>
              <a:r>
                <a:rPr lang="pt-BR" b="1" i="1">
                  <a:solidFill>
                    <a:srgbClr val="FFFF00"/>
                  </a:solidFill>
                </a:rPr>
                <a:t>U</a:t>
              </a:r>
              <a:r>
                <a:rPr lang="pt-BR"/>
                <a:t> </a:t>
              </a:r>
              <a:r>
                <a:rPr lang="pt-BR" b="1" i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+ </a:t>
              </a:r>
              <a:r>
                <a:rPr lang="pt-BR" b="1" i="1">
                  <a:solidFill>
                    <a:srgbClr val="FFFF00"/>
                  </a:solidFill>
                </a:rPr>
                <a:t>→</a:t>
              </a:r>
              <a:r>
                <a:rPr lang="pt-BR" b="1" i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l-GR" b="1" i="1">
                  <a:solidFill>
                    <a:srgbClr val="FFFF00"/>
                  </a:solidFill>
                </a:rPr>
                <a:t>Δ</a:t>
              </a:r>
              <a:r>
                <a:rPr lang="pt-BR" b="1" i="1">
                  <a:solidFill>
                    <a:srgbClr val="FFFF00"/>
                  </a:solidFill>
                </a:rPr>
                <a:t>T +</a:t>
              </a:r>
            </a:p>
          </p:txBody>
        </p:sp>
        <p:sp>
          <p:nvSpPr>
            <p:cNvPr id="85019" name="Text Box 27"/>
            <p:cNvSpPr txBox="1">
              <a:spLocks noChangeArrowheads="1"/>
            </p:cNvSpPr>
            <p:nvPr/>
          </p:nvSpPr>
          <p:spPr bwMode="auto">
            <a:xfrm>
              <a:off x="1428" y="3203"/>
              <a:ext cx="4809" cy="6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  <a:defRPr/>
              </a:pPr>
              <a:r>
                <a:rPr lang="pt-BR" b="1" i="1">
                  <a:solidFill>
                    <a:srgbClr val="FFFF00"/>
                  </a:solidFill>
                </a:rPr>
                <a:t>diminuição da energia interna </a:t>
              </a:r>
              <a:r>
                <a:rPr lang="pt-BR" b="1" i="1">
                  <a:solidFill>
                    <a:srgbClr val="FFFF00"/>
                  </a:solidFill>
                  <a:cs typeface="Arial" charset="0"/>
                </a:rPr>
                <a:t>→ </a:t>
              </a:r>
              <a:r>
                <a:rPr lang="el-GR" b="1" i="1">
                  <a:solidFill>
                    <a:srgbClr val="FFFF00"/>
                  </a:solidFill>
                </a:rPr>
                <a:t>Δ</a:t>
              </a:r>
              <a:r>
                <a:rPr lang="pt-BR" b="1" i="1">
                  <a:solidFill>
                    <a:srgbClr val="FFFF00"/>
                  </a:solidFill>
                </a:rPr>
                <a:t>U</a:t>
              </a:r>
              <a:r>
                <a:rPr lang="pt-BR"/>
                <a:t> </a:t>
              </a:r>
              <a:r>
                <a:rPr lang="pt-BR" b="1" i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− </a:t>
              </a:r>
              <a:r>
                <a:rPr lang="pt-BR" b="1" i="1">
                  <a:solidFill>
                    <a:srgbClr val="FFFF00"/>
                  </a:solidFill>
                </a:rPr>
                <a:t>→</a:t>
              </a:r>
              <a:r>
                <a:rPr lang="pt-BR" b="1" i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 </a:t>
              </a:r>
              <a:r>
                <a:rPr lang="el-GR" b="1" i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Δ</a:t>
              </a:r>
              <a:r>
                <a:rPr lang="pt-BR" b="1" i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T −</a:t>
              </a:r>
              <a:r>
                <a:rPr lang="pt-BR" b="1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endParaRPr lang="pt-BR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  <a:p>
              <a:pPr algn="l">
                <a:spcBef>
                  <a:spcPct val="50000"/>
                </a:spcBef>
                <a:defRPr/>
              </a:pPr>
              <a:endParaRPr lang="pt-BR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34826" name="Text Box 28"/>
            <p:cNvSpPr txBox="1">
              <a:spLocks noChangeArrowheads="1"/>
            </p:cNvSpPr>
            <p:nvPr/>
          </p:nvSpPr>
          <p:spPr bwMode="auto">
            <a:xfrm>
              <a:off x="1383" y="3521"/>
              <a:ext cx="4377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pt-BR" altLang="pt-BR" b="1" i="1">
                  <a:solidFill>
                    <a:srgbClr val="FFFF00"/>
                  </a:solidFill>
                </a:rPr>
                <a:t>a energia interna não varia → </a:t>
              </a:r>
              <a:r>
                <a:rPr lang="el-GR" altLang="pt-BR" b="1" i="1">
                  <a:solidFill>
                    <a:srgbClr val="FFFF00"/>
                  </a:solidFill>
                </a:rPr>
                <a:t>Δ</a:t>
              </a:r>
              <a:r>
                <a:rPr lang="pt-BR" altLang="pt-BR" b="1" i="1">
                  <a:solidFill>
                    <a:srgbClr val="FFFF00"/>
                  </a:solidFill>
                </a:rPr>
                <a:t>U</a:t>
              </a:r>
              <a:r>
                <a:rPr lang="pt-BR" altLang="pt-BR" b="1"/>
                <a:t> </a:t>
              </a:r>
              <a:r>
                <a:rPr lang="pt-BR" altLang="pt-BR" b="1" i="1">
                  <a:solidFill>
                    <a:srgbClr val="FFFF00"/>
                  </a:solidFill>
                </a:rPr>
                <a:t>= 0</a:t>
              </a:r>
              <a:r>
                <a:rPr lang="pt-BR" altLang="pt-BR" b="1">
                  <a:solidFill>
                    <a:srgbClr val="FFFF00"/>
                  </a:solidFill>
                </a:rPr>
                <a:t> </a:t>
              </a:r>
              <a:r>
                <a:rPr lang="pt-BR" altLang="pt-BR" b="1" i="1">
                  <a:solidFill>
                    <a:srgbClr val="FFFF00"/>
                  </a:solidFill>
                </a:rPr>
                <a:t>→</a:t>
              </a:r>
              <a:r>
                <a:rPr lang="pt-BR" altLang="pt-BR" b="1" i="1"/>
                <a:t> </a:t>
              </a:r>
              <a:r>
                <a:rPr lang="el-GR" altLang="pt-BR" b="1" i="1">
                  <a:solidFill>
                    <a:srgbClr val="FFFF00"/>
                  </a:solidFill>
                </a:rPr>
                <a:t>Δ</a:t>
              </a:r>
              <a:r>
                <a:rPr lang="pt-BR" altLang="pt-BR" b="1" i="1">
                  <a:solidFill>
                    <a:srgbClr val="FFFF00"/>
                  </a:solidFill>
                </a:rPr>
                <a:t>T</a:t>
              </a:r>
              <a:r>
                <a:rPr lang="pt-BR" altLang="pt-BR" b="1">
                  <a:solidFill>
                    <a:srgbClr val="FFFF00"/>
                  </a:solidFill>
                </a:rPr>
                <a:t> =</a:t>
              </a:r>
              <a:r>
                <a:rPr lang="pt-BR" altLang="pt-BR" b="1" i="1">
                  <a:solidFill>
                    <a:srgbClr val="FFFF00"/>
                  </a:solidFill>
                </a:rPr>
                <a:t> 0</a:t>
              </a:r>
              <a:r>
                <a:rPr lang="pt-BR" altLang="pt-BR" b="1">
                  <a:solidFill>
                    <a:srgbClr val="FFFF00"/>
                  </a:solidFill>
                </a:rPr>
                <a:t> </a:t>
              </a:r>
              <a:r>
                <a:rPr lang="pt-BR" altLang="pt-BR" b="1" i="1">
                  <a:solidFill>
                    <a:srgbClr val="FFFF00"/>
                  </a:solidFill>
                </a:rPr>
                <a:t>(transformação </a:t>
              </a:r>
              <a:r>
                <a:rPr lang="pt-BR" altLang="pt-BR" b="1" i="1">
                  <a:solidFill>
                    <a:schemeClr val="hlink"/>
                  </a:solidFill>
                </a:rPr>
                <a:t>isotérmica</a:t>
              </a:r>
              <a:r>
                <a:rPr lang="pt-BR" altLang="pt-BR" b="1" i="1">
                  <a:solidFill>
                    <a:srgbClr val="FFFF00"/>
                  </a:solidFill>
                </a:rPr>
                <a:t> → </a:t>
              </a:r>
              <a:r>
                <a:rPr lang="pt-BR" altLang="pt-BR" b="1" i="1">
                  <a:solidFill>
                    <a:srgbClr val="FF3300"/>
                  </a:solidFill>
                </a:rPr>
                <a:t>Q = W</a:t>
              </a:r>
              <a:r>
                <a:rPr lang="pt-BR" altLang="pt-BR" b="1" i="1">
                  <a:solidFill>
                    <a:srgbClr val="FFFF00"/>
                  </a:solidFill>
                </a:rPr>
                <a:t>) </a:t>
              </a:r>
            </a:p>
          </p:txBody>
        </p:sp>
      </p:grpSp>
      <p:sp>
        <p:nvSpPr>
          <p:cNvPr id="85021" name="Text Box 29"/>
          <p:cNvSpPr txBox="1">
            <a:spLocks noChangeArrowheads="1"/>
          </p:cNvSpPr>
          <p:nvPr/>
        </p:nvSpPr>
        <p:spPr bwMode="auto">
          <a:xfrm rot="-5400000">
            <a:off x="-1592262" y="2881313"/>
            <a:ext cx="37449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2800" b="1" i="1"/>
              <a:t>Balanço energético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50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5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5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21" grpId="0"/>
      <p:bldP spid="85021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08050"/>
          </a:xfrm>
        </p:spPr>
        <p:txBody>
          <a:bodyPr/>
          <a:lstStyle/>
          <a:p>
            <a:pPr eaLnBrk="1" hangingPunct="1">
              <a:defRPr/>
            </a:pPr>
            <a:r>
              <a:rPr lang="pt-BR" smtClean="0"/>
              <a:t>Exemplo</a:t>
            </a:r>
          </a:p>
        </p:txBody>
      </p:sp>
      <p:sp>
        <p:nvSpPr>
          <p:cNvPr id="278531" name="Rectangle 3"/>
          <p:cNvSpPr>
            <a:spLocks noChangeArrowheads="1"/>
          </p:cNvSpPr>
          <p:nvPr/>
        </p:nvSpPr>
        <p:spPr bwMode="auto">
          <a:xfrm>
            <a:off x="2555875" y="3371850"/>
            <a:ext cx="6588125" cy="308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pt-BR" altLang="pt-BR" sz="2800" i="1">
                <a:solidFill>
                  <a:srgbClr val="FFCC00"/>
                </a:solidFill>
                <a:cs typeface="Arial" charset="0"/>
              </a:rPr>
              <a:t>Solução:</a:t>
            </a:r>
          </a:p>
          <a:p>
            <a:pPr algn="l" eaLnBrk="1" hangingPunct="1"/>
            <a:r>
              <a:rPr lang="pt-BR" altLang="pt-BR" sz="2800" i="1">
                <a:solidFill>
                  <a:srgbClr val="FFCC00"/>
                </a:solidFill>
                <a:cs typeface="Arial" charset="0"/>
              </a:rPr>
              <a:t>Absorve calor: Q = +100Cal</a:t>
            </a:r>
          </a:p>
          <a:p>
            <a:pPr algn="l" eaLnBrk="1" hangingPunct="1"/>
            <a:r>
              <a:rPr lang="pt-BR" altLang="pt-BR" sz="2800" i="1">
                <a:solidFill>
                  <a:srgbClr val="FFCC00"/>
                </a:solidFill>
                <a:cs typeface="Arial" charset="0"/>
              </a:rPr>
              <a:t>Como 1Cal = 4,2j tem-se que Q = +420j  </a:t>
            </a:r>
          </a:p>
          <a:p>
            <a:pPr algn="l" eaLnBrk="1" hangingPunct="1"/>
            <a:r>
              <a:rPr lang="pt-BR" altLang="pt-BR" sz="2800" i="1">
                <a:solidFill>
                  <a:srgbClr val="FFCC00"/>
                </a:solidFill>
                <a:sym typeface="Symbol" pitchFamily="18" charset="2"/>
              </a:rPr>
              <a:t>Realiza trabalho: W = +320j</a:t>
            </a:r>
            <a:endParaRPr lang="pt-BR" altLang="pt-BR" sz="2800" i="1" baseline="30000">
              <a:solidFill>
                <a:srgbClr val="FFCC00"/>
              </a:solidFill>
              <a:sym typeface="Symbol" pitchFamily="18" charset="2"/>
            </a:endParaRPr>
          </a:p>
          <a:p>
            <a:pPr algn="l" eaLnBrk="1" hangingPunct="1"/>
            <a:r>
              <a:rPr lang="pt-BR" altLang="pt-BR" sz="2800" i="1">
                <a:solidFill>
                  <a:srgbClr val="FFCC00"/>
                </a:solidFill>
                <a:sym typeface="Symbol" pitchFamily="18" charset="2"/>
              </a:rPr>
              <a:t>Q = W + </a:t>
            </a:r>
            <a:r>
              <a:rPr lang="el-GR" altLang="pt-BR" sz="2800" i="1">
                <a:solidFill>
                  <a:srgbClr val="FFCC00"/>
                </a:solidFill>
                <a:cs typeface="Arial" charset="0"/>
                <a:sym typeface="Symbol" pitchFamily="18" charset="2"/>
              </a:rPr>
              <a:t>Δ</a:t>
            </a:r>
            <a:r>
              <a:rPr lang="de-DE" altLang="pt-BR" sz="2800" i="1">
                <a:solidFill>
                  <a:srgbClr val="FFCC00"/>
                </a:solidFill>
                <a:cs typeface="Arial" charset="0"/>
                <a:sym typeface="Symbol" pitchFamily="18" charset="2"/>
              </a:rPr>
              <a:t>U</a:t>
            </a:r>
          </a:p>
          <a:p>
            <a:pPr algn="l" eaLnBrk="1" hangingPunct="1"/>
            <a:r>
              <a:rPr lang="de-DE" altLang="pt-BR" sz="2800" i="1">
                <a:solidFill>
                  <a:srgbClr val="FFCC00"/>
                </a:solidFill>
                <a:cs typeface="Arial" charset="0"/>
                <a:sym typeface="Symbol" pitchFamily="18" charset="2"/>
              </a:rPr>
              <a:t>420 = 320 + </a:t>
            </a:r>
            <a:r>
              <a:rPr lang="el-GR" altLang="pt-BR" sz="2800" i="1">
                <a:solidFill>
                  <a:srgbClr val="FFCC00"/>
                </a:solidFill>
                <a:sym typeface="Symbol" pitchFamily="18" charset="2"/>
              </a:rPr>
              <a:t>Δ</a:t>
            </a:r>
            <a:r>
              <a:rPr lang="de-DE" altLang="pt-BR" sz="2800" i="1">
                <a:solidFill>
                  <a:srgbClr val="FFCC00"/>
                </a:solidFill>
                <a:sym typeface="Symbol" pitchFamily="18" charset="2"/>
              </a:rPr>
              <a:t>U</a:t>
            </a:r>
          </a:p>
          <a:p>
            <a:pPr algn="l" eaLnBrk="1" hangingPunct="1"/>
            <a:r>
              <a:rPr lang="el-GR" altLang="pt-BR" sz="2800" i="1">
                <a:solidFill>
                  <a:srgbClr val="FFCC00"/>
                </a:solidFill>
                <a:sym typeface="Symbol" pitchFamily="18" charset="2"/>
              </a:rPr>
              <a:t>Δ</a:t>
            </a:r>
            <a:r>
              <a:rPr lang="de-DE" altLang="pt-BR" sz="2800" i="1">
                <a:solidFill>
                  <a:srgbClr val="FFCC00"/>
                </a:solidFill>
                <a:sym typeface="Symbol" pitchFamily="18" charset="2"/>
              </a:rPr>
              <a:t>U = +100j</a:t>
            </a:r>
            <a:endParaRPr lang="el-GR" altLang="pt-BR" sz="2800" i="1">
              <a:solidFill>
                <a:srgbClr val="FFCC00"/>
              </a:solidFill>
              <a:sym typeface="Symbol" pitchFamily="18" charset="2"/>
            </a:endParaRPr>
          </a:p>
        </p:txBody>
      </p:sp>
      <p:sp>
        <p:nvSpPr>
          <p:cNvPr id="278532" name="Rectangle 4"/>
          <p:cNvSpPr>
            <a:spLocks noChangeArrowheads="1"/>
          </p:cNvSpPr>
          <p:nvPr/>
        </p:nvSpPr>
        <p:spPr bwMode="auto">
          <a:xfrm>
            <a:off x="368300" y="4365625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b="1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35845" name="Rectangle 8"/>
          <p:cNvSpPr>
            <a:spLocks noChangeArrowheads="1"/>
          </p:cNvSpPr>
          <p:nvPr/>
        </p:nvSpPr>
        <p:spPr bwMode="auto">
          <a:xfrm>
            <a:off x="-755650" y="769938"/>
            <a:ext cx="9936163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tabLst>
                <a:tab pos="152400" algn="l"/>
                <a:tab pos="2286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52400" algn="l"/>
                <a:tab pos="2286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tabLst>
                <a:tab pos="152400" algn="l"/>
                <a:tab pos="2286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52400" algn="l"/>
                <a:tab pos="2286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52400" algn="l"/>
                <a:tab pos="2286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  <a:tab pos="2286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  <a:tab pos="2286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  <a:tab pos="2286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  <a:tab pos="2286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2" algn="l" eaLnBrk="1" hangingPunct="1"/>
            <a:r>
              <a:rPr lang="pt-BR" altLang="pt-BR" sz="2800"/>
              <a:t>(PEIES 05) Um sistema termodinâmico realiza uma transformação onde absorve 100 cal de energia na forma de calor e realiza um trabalho de 320J. Considerando que 1 cal = 4,2 J, a variação da energia interna do sistema, nesse processo, em J, é de:</a:t>
            </a:r>
          </a:p>
        </p:txBody>
      </p:sp>
      <p:sp>
        <p:nvSpPr>
          <p:cNvPr id="35846" name="Rectangle 9"/>
          <p:cNvSpPr>
            <a:spLocks noChangeArrowheads="1"/>
          </p:cNvSpPr>
          <p:nvPr/>
        </p:nvSpPr>
        <p:spPr bwMode="auto">
          <a:xfrm>
            <a:off x="611188" y="2997200"/>
            <a:ext cx="1584325" cy="222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FontTx/>
              <a:buAutoNum type="alphaLcParenR"/>
            </a:pPr>
            <a:r>
              <a:rPr lang="pt-BR" altLang="pt-BR" sz="2800"/>
              <a:t>-220</a:t>
            </a:r>
          </a:p>
          <a:p>
            <a:pPr algn="l" eaLnBrk="1" hangingPunct="1">
              <a:buFontTx/>
              <a:buAutoNum type="alphaLcParenR"/>
            </a:pPr>
            <a:r>
              <a:rPr lang="pt-BR" altLang="pt-BR" sz="2800"/>
              <a:t>-120</a:t>
            </a:r>
          </a:p>
          <a:p>
            <a:pPr algn="l" eaLnBrk="1" hangingPunct="1">
              <a:buFontTx/>
              <a:buAutoNum type="alphaLcParenR"/>
            </a:pPr>
            <a:r>
              <a:rPr lang="pt-BR" altLang="pt-BR" sz="2800"/>
              <a:t>-100</a:t>
            </a:r>
          </a:p>
          <a:p>
            <a:pPr algn="l" eaLnBrk="1" hangingPunct="1">
              <a:buFontTx/>
              <a:buAutoNum type="alphaLcParenR"/>
            </a:pPr>
            <a:r>
              <a:rPr lang="pt-BR" altLang="pt-BR" sz="2800"/>
              <a:t>100</a:t>
            </a:r>
          </a:p>
          <a:p>
            <a:pPr algn="l" eaLnBrk="1" hangingPunct="1">
              <a:buFontTx/>
              <a:buAutoNum type="alphaLcParenR"/>
            </a:pPr>
            <a:r>
              <a:rPr lang="pt-BR" altLang="pt-BR" sz="2800"/>
              <a:t>120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8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8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8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8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8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8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78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8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8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78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8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8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78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8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78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78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78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78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576263"/>
          </a:xfrm>
        </p:spPr>
        <p:txBody>
          <a:bodyPr/>
          <a:lstStyle/>
          <a:p>
            <a:pPr eaLnBrk="1" hangingPunct="1">
              <a:defRPr/>
            </a:pPr>
            <a:r>
              <a:rPr lang="pt-BR" sz="3200" b="1" smtClean="0">
                <a:solidFill>
                  <a:srgbClr val="FF3300"/>
                </a:solidFill>
              </a:rPr>
              <a:t>Segunda Lei da Termodinâmica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964612" cy="10795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2000" i="1" smtClean="0"/>
              <a:t>    		</a:t>
            </a:r>
            <a:r>
              <a:rPr lang="pt-BR" sz="2000" b="1" i="1" smtClean="0">
                <a:effectLst/>
              </a:rPr>
              <a:t>“É impossível que uma máquina térmica, operando em ciclos, tenha como único efeito retirada de calor de um reservatório (fonte) e execução de quantidade equivalente de trabalho.” </a:t>
            </a:r>
            <a:r>
              <a:rPr lang="pt-BR" sz="2000" b="1" smtClean="0">
                <a:effectLst/>
              </a:rPr>
              <a:t>(KELVIN – PLANCK)</a:t>
            </a:r>
          </a:p>
        </p:txBody>
      </p:sp>
      <p:sp>
        <p:nvSpPr>
          <p:cNvPr id="176132" name="Rectangle 4"/>
          <p:cNvSpPr>
            <a:spLocks noChangeArrowheads="1"/>
          </p:cNvSpPr>
          <p:nvPr/>
        </p:nvSpPr>
        <p:spPr bwMode="auto">
          <a:xfrm>
            <a:off x="468313" y="2143125"/>
            <a:ext cx="8675687" cy="1006475"/>
          </a:xfrm>
          <a:prstGeom prst="rect">
            <a:avLst/>
          </a:prstGeom>
          <a:noFill/>
          <a:ln w="38100" algn="ctr">
            <a:noFill/>
            <a:prstDash val="sysDot"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>
              <a:defRPr/>
            </a:pPr>
            <a:r>
              <a:rPr lang="pt-BR" sz="2000" i="1"/>
              <a:t>        </a:t>
            </a:r>
            <a:r>
              <a:rPr lang="pt-BR" sz="2000" b="1" i="1"/>
              <a:t>“É impossível uma máquina térmica que, operando em ciclos, transforme em trabalho todo calor a ela fornecido.”   </a:t>
            </a:r>
            <a:r>
              <a:rPr lang="pt-BR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(KELVIN – PLANCK)</a:t>
            </a:r>
            <a:endParaRPr lang="pt-BR" sz="2000" b="1" i="1"/>
          </a:p>
        </p:txBody>
      </p:sp>
      <p:sp>
        <p:nvSpPr>
          <p:cNvPr id="176133" name="Rectangle 5"/>
          <p:cNvSpPr>
            <a:spLocks noChangeArrowheads="1"/>
          </p:cNvSpPr>
          <p:nvPr/>
        </p:nvSpPr>
        <p:spPr bwMode="auto">
          <a:xfrm>
            <a:off x="250825" y="3357563"/>
            <a:ext cx="86423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pt-BR" altLang="pt-BR" sz="2000" i="1"/>
              <a:t>         </a:t>
            </a:r>
            <a:r>
              <a:rPr lang="pt-BR" altLang="pt-BR" sz="2000" b="1" i="1"/>
              <a:t>“O calor passa espontaneamente dos corpos de maior temperatura para os corpos com menor temperatura.” (CLAUSIUS) </a:t>
            </a:r>
          </a:p>
        </p:txBody>
      </p:sp>
      <p:sp>
        <p:nvSpPr>
          <p:cNvPr id="176134" name="Rectangle 6"/>
          <p:cNvSpPr>
            <a:spLocks noChangeArrowheads="1"/>
          </p:cNvSpPr>
          <p:nvPr/>
        </p:nvSpPr>
        <p:spPr bwMode="auto">
          <a:xfrm>
            <a:off x="323850" y="4222750"/>
            <a:ext cx="824547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altLang="pt-BR" sz="2000" i="1"/>
              <a:t>        </a:t>
            </a:r>
            <a:r>
              <a:rPr lang="pt-BR" altLang="pt-BR" sz="2000" b="1" i="1"/>
              <a:t>“Não há nenhum processo cujo único efeito seja a da transferência de energia de um corpo frio para outro quente.” (CLAUSIUS)</a:t>
            </a:r>
          </a:p>
        </p:txBody>
      </p:sp>
      <p:sp>
        <p:nvSpPr>
          <p:cNvPr id="176135" name="Rectangle 7"/>
          <p:cNvSpPr>
            <a:spLocks noChangeArrowheads="1"/>
          </p:cNvSpPr>
          <p:nvPr/>
        </p:nvSpPr>
        <p:spPr bwMode="auto">
          <a:xfrm>
            <a:off x="358775" y="5437188"/>
            <a:ext cx="817403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altLang="pt-BR" b="1" i="1"/>
              <a:t>       </a:t>
            </a:r>
            <a:r>
              <a:rPr lang="pt-BR" altLang="pt-BR" sz="2000" b="1" i="1"/>
              <a:t>“Existe uma tendência espontânea para que todas as transformações se realizem num sentido de aumento da entropia”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1" grpId="0" build="p"/>
      <p:bldP spid="176132" grpId="0"/>
      <p:bldP spid="176133" grpId="0"/>
      <p:bldP spid="176134" grpId="0"/>
      <p:bldP spid="17613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0237"/>
          </a:xfrm>
        </p:spPr>
        <p:txBody>
          <a:bodyPr/>
          <a:lstStyle/>
          <a:p>
            <a:pPr eaLnBrk="1" hangingPunct="1">
              <a:defRPr/>
            </a:pPr>
            <a:r>
              <a:rPr lang="pt-BR" sz="3600" smtClean="0">
                <a:solidFill>
                  <a:srgbClr val="FF3300"/>
                </a:solidFill>
              </a:rPr>
              <a:t>Segunda Lei da Termodinâmica</a:t>
            </a:r>
          </a:p>
        </p:txBody>
      </p:sp>
      <p:pic>
        <p:nvPicPr>
          <p:cNvPr id="177156" name="Picture 4" descr="2006-01-05_10-26-09-7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125538"/>
            <a:ext cx="4608512" cy="322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7157" name="Text Box 5"/>
          <p:cNvSpPr txBox="1">
            <a:spLocks noChangeArrowheads="1"/>
          </p:cNvSpPr>
          <p:nvPr/>
        </p:nvSpPr>
        <p:spPr bwMode="auto">
          <a:xfrm>
            <a:off x="539750" y="4652963"/>
            <a:ext cx="80645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b="1" i="1"/>
              <a:t>É impossível construir uma máquina, operando em ciclos, cujo único efeito seja retirar calor da fonte quente e convertê-lo integralmente em trabalho.</a:t>
            </a:r>
          </a:p>
        </p:txBody>
      </p:sp>
      <p:sp>
        <p:nvSpPr>
          <p:cNvPr id="177158" name="Text Box 6"/>
          <p:cNvSpPr txBox="1">
            <a:spLocks noChangeArrowheads="1"/>
          </p:cNvSpPr>
          <p:nvPr/>
        </p:nvSpPr>
        <p:spPr bwMode="auto">
          <a:xfrm>
            <a:off x="5508625" y="1628775"/>
            <a:ext cx="3024188" cy="739775"/>
          </a:xfrm>
          <a:prstGeom prst="rect">
            <a:avLst/>
          </a:prstGeom>
          <a:solidFill>
            <a:srgbClr val="008000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4000" b="1" i="1">
                <a:solidFill>
                  <a:srgbClr val="FFFF00"/>
                </a:solidFill>
              </a:rPr>
              <a:t>W = Q</a:t>
            </a:r>
            <a:r>
              <a:rPr lang="pt-BR" altLang="pt-BR" sz="4000" b="1" i="1" baseline="-25000">
                <a:solidFill>
                  <a:srgbClr val="FFFF00"/>
                </a:solidFill>
              </a:rPr>
              <a:t>1</a:t>
            </a:r>
            <a:r>
              <a:rPr lang="pt-BR" altLang="pt-BR" sz="4000" b="1" i="1">
                <a:solidFill>
                  <a:srgbClr val="FFFF00"/>
                </a:solidFill>
              </a:rPr>
              <a:t> – Q</a:t>
            </a:r>
            <a:r>
              <a:rPr lang="pt-BR" altLang="pt-BR" sz="4000" b="1" i="1" baseline="-25000">
                <a:solidFill>
                  <a:srgbClr val="FFFF00"/>
                </a:solidFill>
              </a:rPr>
              <a:t>2</a:t>
            </a:r>
            <a:r>
              <a:rPr lang="pt-BR" altLang="pt-BR" sz="1800" baseline="-25000"/>
              <a:t> </a:t>
            </a:r>
            <a:endParaRPr lang="pt-BR" altLang="pt-BR" sz="1800"/>
          </a:p>
        </p:txBody>
      </p:sp>
      <p:sp>
        <p:nvSpPr>
          <p:cNvPr id="177159" name="Text Box 7"/>
          <p:cNvSpPr txBox="1">
            <a:spLocks noChangeArrowheads="1"/>
          </p:cNvSpPr>
          <p:nvPr/>
        </p:nvSpPr>
        <p:spPr bwMode="auto">
          <a:xfrm>
            <a:off x="5292725" y="3336925"/>
            <a:ext cx="3635375" cy="739775"/>
          </a:xfrm>
          <a:prstGeom prst="rect">
            <a:avLst/>
          </a:prstGeom>
          <a:solidFill>
            <a:srgbClr val="008000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4000" b="1" i="1">
                <a:solidFill>
                  <a:srgbClr val="FFFF00"/>
                </a:solidFill>
              </a:rPr>
              <a:t>W = Q</a:t>
            </a:r>
            <a:r>
              <a:rPr lang="pt-BR" altLang="pt-BR" sz="4000" b="1" i="1" baseline="-25000">
                <a:solidFill>
                  <a:srgbClr val="FFFF00"/>
                </a:solidFill>
              </a:rPr>
              <a:t>FQ</a:t>
            </a:r>
            <a:r>
              <a:rPr lang="pt-BR" altLang="pt-BR" sz="4000" b="1" i="1">
                <a:solidFill>
                  <a:srgbClr val="FFFF00"/>
                </a:solidFill>
              </a:rPr>
              <a:t> – Q</a:t>
            </a:r>
            <a:r>
              <a:rPr lang="pt-BR" altLang="pt-BR" sz="4000" b="1" i="1" baseline="-25000">
                <a:solidFill>
                  <a:srgbClr val="FFFF00"/>
                </a:solidFill>
              </a:rPr>
              <a:t>FF</a:t>
            </a:r>
            <a:r>
              <a:rPr lang="pt-BR" altLang="pt-BR" sz="1800" baseline="-25000"/>
              <a:t> </a:t>
            </a:r>
            <a:endParaRPr lang="pt-BR" altLang="pt-BR" sz="1800"/>
          </a:p>
        </p:txBody>
      </p:sp>
      <p:sp>
        <p:nvSpPr>
          <p:cNvPr id="177160" name="Text Box 8"/>
          <p:cNvSpPr txBox="1">
            <a:spLocks noChangeArrowheads="1"/>
          </p:cNvSpPr>
          <p:nvPr/>
        </p:nvSpPr>
        <p:spPr bwMode="auto">
          <a:xfrm>
            <a:off x="6661150" y="2611438"/>
            <a:ext cx="647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b="1" i="1"/>
              <a:t>ou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7" grpId="0"/>
      <p:bldP spid="177158" grpId="0" animBg="1"/>
      <p:bldP spid="177159" grpId="0" animBg="1"/>
      <p:bldP spid="17716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pPr eaLnBrk="1" hangingPunct="1">
              <a:defRPr/>
            </a:pPr>
            <a:r>
              <a:rPr lang="pt-BR" sz="4000" smtClean="0">
                <a:solidFill>
                  <a:srgbClr val="FF3300"/>
                </a:solidFill>
              </a:rPr>
              <a:t>Segunda Lei da Termodinâmica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84213" y="1844675"/>
            <a:ext cx="3673475" cy="1223963"/>
            <a:chOff x="2834" y="2341"/>
            <a:chExt cx="2314" cy="771"/>
          </a:xfrm>
        </p:grpSpPr>
        <p:sp>
          <p:nvSpPr>
            <p:cNvPr id="38928" name="Rectangle 5"/>
            <p:cNvSpPr>
              <a:spLocks noChangeArrowheads="1"/>
            </p:cNvSpPr>
            <p:nvPr/>
          </p:nvSpPr>
          <p:spPr bwMode="auto">
            <a:xfrm>
              <a:off x="2834" y="2341"/>
              <a:ext cx="2177" cy="771"/>
            </a:xfrm>
            <a:prstGeom prst="rect">
              <a:avLst/>
            </a:prstGeom>
            <a:solidFill>
              <a:srgbClr val="FF6600"/>
            </a:solidFill>
            <a:ln w="38100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grpSp>
          <p:nvGrpSpPr>
            <p:cNvPr id="38929" name="Group 6"/>
            <p:cNvGrpSpPr>
              <a:grpSpLocks/>
            </p:cNvGrpSpPr>
            <p:nvPr/>
          </p:nvGrpSpPr>
          <p:grpSpPr bwMode="auto">
            <a:xfrm>
              <a:off x="2880" y="2432"/>
              <a:ext cx="2268" cy="633"/>
              <a:chOff x="2699" y="2568"/>
              <a:chExt cx="2268" cy="633"/>
            </a:xfrm>
          </p:grpSpPr>
          <p:sp>
            <p:nvSpPr>
              <p:cNvPr id="38930" name="Text Box 7"/>
              <p:cNvSpPr txBox="1">
                <a:spLocks noChangeArrowheads="1"/>
              </p:cNvSpPr>
              <p:nvPr/>
            </p:nvSpPr>
            <p:spPr bwMode="auto">
              <a:xfrm>
                <a:off x="2699" y="2704"/>
                <a:ext cx="2268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</a:pPr>
                <a:r>
                  <a:rPr lang="el-GR" altLang="pt-BR" sz="2800" b="1" i="1">
                    <a:solidFill>
                      <a:srgbClr val="FFFF00"/>
                    </a:solidFill>
                    <a:cs typeface="Arial" charset="0"/>
                  </a:rPr>
                  <a:t>η</a:t>
                </a:r>
                <a:r>
                  <a:rPr lang="pt-BR" altLang="pt-BR" sz="2800" b="1" i="1">
                    <a:solidFill>
                      <a:srgbClr val="FFFF00"/>
                    </a:solidFill>
                    <a:cs typeface="Arial" charset="0"/>
                  </a:rPr>
                  <a:t> =</a:t>
                </a:r>
                <a:r>
                  <a:rPr lang="pt-BR" altLang="pt-BR" sz="2800" b="1" i="1">
                    <a:cs typeface="Arial" charset="0"/>
                  </a:rPr>
                  <a:t> </a:t>
                </a:r>
                <a:endParaRPr lang="el-GR" altLang="pt-BR" sz="2800" b="1" i="1">
                  <a:cs typeface="Arial" charset="0"/>
                </a:endParaRPr>
              </a:p>
            </p:txBody>
          </p:sp>
          <p:sp>
            <p:nvSpPr>
              <p:cNvPr id="38931" name="Text Box 8"/>
              <p:cNvSpPr txBox="1">
                <a:spLocks noChangeArrowheads="1"/>
              </p:cNvSpPr>
              <p:nvPr/>
            </p:nvSpPr>
            <p:spPr bwMode="auto">
              <a:xfrm>
                <a:off x="3107" y="2568"/>
                <a:ext cx="1769" cy="6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</a:pPr>
                <a:r>
                  <a:rPr lang="pt-BR" altLang="pt-BR" b="1" i="1">
                    <a:solidFill>
                      <a:srgbClr val="FFFF00"/>
                    </a:solidFill>
                  </a:rPr>
                  <a:t>ENERGIA ÚTIL</a:t>
                </a:r>
              </a:p>
              <a:p>
                <a:pPr algn="l" eaLnBrk="1" hangingPunct="1">
                  <a:spcBef>
                    <a:spcPct val="50000"/>
                  </a:spcBef>
                </a:pPr>
                <a:r>
                  <a:rPr lang="pt-BR" altLang="pt-BR" b="1" i="1">
                    <a:solidFill>
                      <a:srgbClr val="FFFF00"/>
                    </a:solidFill>
                  </a:rPr>
                  <a:t>ENERGIA TOTAL</a:t>
                </a:r>
              </a:p>
            </p:txBody>
          </p:sp>
          <p:sp>
            <p:nvSpPr>
              <p:cNvPr id="38932" name="Line 9"/>
              <p:cNvSpPr>
                <a:spLocks noChangeShapeType="1"/>
              </p:cNvSpPr>
              <p:nvPr/>
            </p:nvSpPr>
            <p:spPr bwMode="auto">
              <a:xfrm>
                <a:off x="3153" y="2886"/>
                <a:ext cx="1587" cy="0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331913" y="3429000"/>
            <a:ext cx="6192837" cy="1368425"/>
            <a:chOff x="2381" y="3249"/>
            <a:chExt cx="3901" cy="862"/>
          </a:xfrm>
        </p:grpSpPr>
        <p:sp>
          <p:nvSpPr>
            <p:cNvPr id="38919" name="Oval 11"/>
            <p:cNvSpPr>
              <a:spLocks noChangeArrowheads="1"/>
            </p:cNvSpPr>
            <p:nvPr/>
          </p:nvSpPr>
          <p:spPr bwMode="auto">
            <a:xfrm>
              <a:off x="3923" y="3249"/>
              <a:ext cx="1679" cy="816"/>
            </a:xfrm>
            <a:prstGeom prst="ellipse">
              <a:avLst/>
            </a:prstGeom>
            <a:solidFill>
              <a:srgbClr val="008000"/>
            </a:solidFill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38920" name="Text Box 12"/>
            <p:cNvSpPr txBox="1">
              <a:spLocks noChangeArrowheads="1"/>
            </p:cNvSpPr>
            <p:nvPr/>
          </p:nvSpPr>
          <p:spPr bwMode="auto">
            <a:xfrm>
              <a:off x="4059" y="3431"/>
              <a:ext cx="222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l-GR" altLang="pt-BR" sz="2800" b="1">
                  <a:solidFill>
                    <a:srgbClr val="FFFF00"/>
                  </a:solidFill>
                </a:rPr>
                <a:t>η</a:t>
              </a:r>
              <a:r>
                <a:rPr lang="pt-BR" altLang="pt-BR" sz="2800" b="1" i="1">
                  <a:solidFill>
                    <a:srgbClr val="FFFF00"/>
                  </a:solidFill>
                </a:rPr>
                <a:t> = 1 –</a:t>
              </a:r>
            </a:p>
          </p:txBody>
        </p:sp>
        <p:sp>
          <p:nvSpPr>
            <p:cNvPr id="38921" name="Oval 13"/>
            <p:cNvSpPr>
              <a:spLocks noChangeArrowheads="1"/>
            </p:cNvSpPr>
            <p:nvPr/>
          </p:nvSpPr>
          <p:spPr bwMode="auto">
            <a:xfrm>
              <a:off x="2381" y="3249"/>
              <a:ext cx="1451" cy="862"/>
            </a:xfrm>
            <a:prstGeom prst="ellipse">
              <a:avLst/>
            </a:prstGeom>
            <a:solidFill>
              <a:srgbClr val="008000"/>
            </a:solidFill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38922" name="Text Box 14"/>
            <p:cNvSpPr txBox="1">
              <a:spLocks noChangeArrowheads="1"/>
            </p:cNvSpPr>
            <p:nvPr/>
          </p:nvSpPr>
          <p:spPr bwMode="auto">
            <a:xfrm>
              <a:off x="2653" y="3430"/>
              <a:ext cx="226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l-GR" altLang="pt-BR" sz="2800" b="1">
                  <a:solidFill>
                    <a:srgbClr val="FFFF00"/>
                  </a:solidFill>
                  <a:cs typeface="Arial" charset="0"/>
                </a:rPr>
                <a:t>η</a:t>
              </a:r>
              <a:r>
                <a:rPr lang="pt-BR" altLang="pt-BR" sz="2800" b="1">
                  <a:solidFill>
                    <a:srgbClr val="FFFF00"/>
                  </a:solidFill>
                  <a:cs typeface="Arial" charset="0"/>
                </a:rPr>
                <a:t> =</a:t>
              </a:r>
              <a:r>
                <a:rPr lang="pt-BR" altLang="pt-BR" sz="2800" b="1">
                  <a:cs typeface="Arial" charset="0"/>
                </a:rPr>
                <a:t> </a:t>
              </a:r>
              <a:endParaRPr lang="el-GR" altLang="pt-BR" sz="2800" b="1">
                <a:cs typeface="Arial" charset="0"/>
              </a:endParaRPr>
            </a:p>
          </p:txBody>
        </p:sp>
        <p:sp>
          <p:nvSpPr>
            <p:cNvPr id="38923" name="Line 15"/>
            <p:cNvSpPr>
              <a:spLocks noChangeShapeType="1"/>
            </p:cNvSpPr>
            <p:nvPr/>
          </p:nvSpPr>
          <p:spPr bwMode="auto">
            <a:xfrm flipV="1">
              <a:off x="3108" y="3612"/>
              <a:ext cx="226" cy="1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grpSp>
          <p:nvGrpSpPr>
            <p:cNvPr id="38924" name="Group 16"/>
            <p:cNvGrpSpPr>
              <a:grpSpLocks/>
            </p:cNvGrpSpPr>
            <p:nvPr/>
          </p:nvGrpSpPr>
          <p:grpSpPr bwMode="auto">
            <a:xfrm>
              <a:off x="4875" y="3249"/>
              <a:ext cx="817" cy="731"/>
              <a:chOff x="3424" y="3475"/>
              <a:chExt cx="817" cy="731"/>
            </a:xfrm>
          </p:grpSpPr>
          <p:sp>
            <p:nvSpPr>
              <p:cNvPr id="38926" name="Text Box 17"/>
              <p:cNvSpPr txBox="1">
                <a:spLocks noChangeArrowheads="1"/>
              </p:cNvSpPr>
              <p:nvPr/>
            </p:nvSpPr>
            <p:spPr bwMode="auto">
              <a:xfrm>
                <a:off x="3424" y="3475"/>
                <a:ext cx="817" cy="7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</a:pPr>
                <a:r>
                  <a:rPr lang="pt-BR" altLang="pt-BR" sz="2800" b="1" i="1">
                    <a:solidFill>
                      <a:srgbClr val="FFFF00"/>
                    </a:solidFill>
                  </a:rPr>
                  <a:t>Q</a:t>
                </a:r>
                <a:r>
                  <a:rPr lang="pt-BR" altLang="pt-BR" sz="2800" b="1" i="1" baseline="-25000">
                    <a:solidFill>
                      <a:srgbClr val="FFFF00"/>
                    </a:solidFill>
                  </a:rPr>
                  <a:t>2</a:t>
                </a:r>
              </a:p>
              <a:p>
                <a:pPr algn="l" eaLnBrk="1" hangingPunct="1">
                  <a:spcBef>
                    <a:spcPct val="50000"/>
                  </a:spcBef>
                </a:pPr>
                <a:r>
                  <a:rPr lang="pt-BR" altLang="pt-BR" sz="2800" b="1" i="1">
                    <a:solidFill>
                      <a:srgbClr val="FFFF00"/>
                    </a:solidFill>
                  </a:rPr>
                  <a:t>Q</a:t>
                </a:r>
                <a:r>
                  <a:rPr lang="pt-BR" altLang="pt-BR" sz="2800" b="1" i="1" baseline="-25000">
                    <a:solidFill>
                      <a:srgbClr val="FFFF00"/>
                    </a:solidFill>
                  </a:rPr>
                  <a:t>1</a:t>
                </a:r>
                <a:endParaRPr lang="pt-BR" altLang="pt-BR" sz="2800" b="1" i="1">
                  <a:solidFill>
                    <a:srgbClr val="FFFF00"/>
                  </a:solidFill>
                </a:endParaRPr>
              </a:p>
            </p:txBody>
          </p:sp>
          <p:sp>
            <p:nvSpPr>
              <p:cNvPr id="38927" name="Line 18"/>
              <p:cNvSpPr>
                <a:spLocks noChangeShapeType="1"/>
              </p:cNvSpPr>
              <p:nvPr/>
            </p:nvSpPr>
            <p:spPr bwMode="auto">
              <a:xfrm>
                <a:off x="3470" y="3838"/>
                <a:ext cx="272" cy="0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38925" name="Text Box 19"/>
            <p:cNvSpPr txBox="1">
              <a:spLocks noChangeArrowheads="1"/>
            </p:cNvSpPr>
            <p:nvPr/>
          </p:nvSpPr>
          <p:spPr bwMode="auto">
            <a:xfrm>
              <a:off x="3061" y="3339"/>
              <a:ext cx="1769" cy="6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pt-BR" altLang="pt-BR" sz="2800" b="1" i="1">
                  <a:solidFill>
                    <a:srgbClr val="FFFF00"/>
                  </a:solidFill>
                </a:rPr>
                <a:t>W</a:t>
              </a:r>
            </a:p>
            <a:p>
              <a:pPr algn="l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pt-BR" altLang="pt-BR" sz="2800" b="1" i="1">
                  <a:solidFill>
                    <a:srgbClr val="FFFF00"/>
                  </a:solidFill>
                </a:rPr>
                <a:t>Q</a:t>
              </a:r>
              <a:r>
                <a:rPr lang="pt-BR" altLang="pt-BR" sz="2800" b="1" i="1" baseline="-25000">
                  <a:solidFill>
                    <a:srgbClr val="FFFF00"/>
                  </a:solidFill>
                </a:rPr>
                <a:t>1</a:t>
              </a:r>
              <a:endParaRPr lang="pt-BR" altLang="pt-BR" sz="2800" b="1" i="1">
                <a:solidFill>
                  <a:srgbClr val="FFFF00"/>
                </a:solidFill>
              </a:endParaRPr>
            </a:p>
          </p:txBody>
        </p:sp>
      </p:grpSp>
      <p:sp>
        <p:nvSpPr>
          <p:cNvPr id="178196" name="Rectangle 20"/>
          <p:cNvSpPr>
            <a:spLocks noChangeArrowheads="1"/>
          </p:cNvSpPr>
          <p:nvPr/>
        </p:nvSpPr>
        <p:spPr bwMode="auto">
          <a:xfrm>
            <a:off x="684213" y="1052513"/>
            <a:ext cx="28892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pt-BR" altLang="pt-BR" sz="3200" b="1">
                <a:solidFill>
                  <a:srgbClr val="FFFF00"/>
                </a:solidFill>
              </a:rPr>
              <a:t>Rendimento η</a:t>
            </a:r>
          </a:p>
        </p:txBody>
      </p:sp>
      <p:sp>
        <p:nvSpPr>
          <p:cNvPr id="178197" name="Rectangle 21"/>
          <p:cNvSpPr>
            <a:spLocks noChangeArrowheads="1"/>
          </p:cNvSpPr>
          <p:nvPr/>
        </p:nvSpPr>
        <p:spPr bwMode="auto">
          <a:xfrm>
            <a:off x="831850" y="5121275"/>
            <a:ext cx="5907088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pt-BR" altLang="pt-BR" b="1"/>
              <a:t>O rendimento deve ficar entre:</a:t>
            </a:r>
          </a:p>
          <a:p>
            <a:pPr algn="l" eaLnBrk="1" hangingPunct="1"/>
            <a:r>
              <a:rPr lang="pt-BR" altLang="pt-BR" b="1"/>
              <a:t>0&lt;η&lt;1  ou  0%&lt; η&lt;100%</a:t>
            </a:r>
          </a:p>
          <a:p>
            <a:pPr algn="l" eaLnBrk="1" hangingPunct="1"/>
            <a:endParaRPr lang="pt-BR" altLang="pt-BR" b="1"/>
          </a:p>
          <a:p>
            <a:pPr algn="l" eaLnBrk="1" hangingPunct="1"/>
            <a:r>
              <a:rPr lang="pt-BR" altLang="pt-BR" b="1"/>
              <a:t>Não é possível um rendimento de 100%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7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96" grpId="0"/>
      <p:bldP spid="17819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00013"/>
            <a:ext cx="8229600" cy="1008063"/>
          </a:xfrm>
        </p:spPr>
        <p:txBody>
          <a:bodyPr/>
          <a:lstStyle/>
          <a:p>
            <a:pPr eaLnBrk="1" hangingPunct="1">
              <a:defRPr/>
            </a:pPr>
            <a:r>
              <a:rPr lang="pt-BR" sz="3200" b="1" smtClean="0">
                <a:solidFill>
                  <a:srgbClr val="FF3300"/>
                </a:solidFill>
              </a:rPr>
              <a:t>Segunda Lei da Termodinâmica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9750" y="692150"/>
            <a:ext cx="33115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pt-BR" altLang="pt-BR" sz="2800" b="1">
                <a:solidFill>
                  <a:srgbClr val="FFFF00"/>
                </a:solidFill>
              </a:rPr>
              <a:t>Ciclo de Carnot </a:t>
            </a:r>
          </a:p>
        </p:txBody>
      </p:sp>
      <p:sp>
        <p:nvSpPr>
          <p:cNvPr id="179205" name="Rectangle 5"/>
          <p:cNvSpPr>
            <a:spLocks noChangeArrowheads="1"/>
          </p:cNvSpPr>
          <p:nvPr/>
        </p:nvSpPr>
        <p:spPr bwMode="auto">
          <a:xfrm>
            <a:off x="34925" y="1196975"/>
            <a:ext cx="9145588" cy="1800225"/>
          </a:xfrm>
          <a:prstGeom prst="rect">
            <a:avLst/>
          </a:prstGeom>
          <a:noFill/>
          <a:ln w="38100" algn="ctr">
            <a:noFill/>
            <a:prstDash val="sysDot"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>
              <a:defRPr/>
            </a:pPr>
            <a:r>
              <a:rPr lang="pt-BR" sz="2800"/>
              <a:t>     A máquina de Carnot possui o </a:t>
            </a:r>
            <a:r>
              <a:rPr lang="pt-BR" sz="28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máximo rendimento</a:t>
            </a:r>
            <a:r>
              <a:rPr lang="pt-BR" sz="2800"/>
              <a:t> possível e opera em ciclos entre uma fonte quente, da onde retira calor e uma fonte fria, para onde rejeita o calor restante.</a:t>
            </a:r>
            <a:r>
              <a:rPr lang="pt-BR" sz="2800" b="1" i="1"/>
              <a:t> </a:t>
            </a:r>
          </a:p>
        </p:txBody>
      </p:sp>
      <p:sp>
        <p:nvSpPr>
          <p:cNvPr id="179221" name="Rectangle 21"/>
          <p:cNvSpPr>
            <a:spLocks noChangeArrowheads="1"/>
          </p:cNvSpPr>
          <p:nvPr/>
        </p:nvSpPr>
        <p:spPr bwMode="auto">
          <a:xfrm>
            <a:off x="34925" y="2995613"/>
            <a:ext cx="90741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altLang="pt-BR" sz="2800"/>
              <a:t>     O Ciclo de Carnot compreende duas transformações </a:t>
            </a:r>
            <a:r>
              <a:rPr lang="pt-BR" altLang="pt-BR" sz="2800">
                <a:solidFill>
                  <a:srgbClr val="FFFF00"/>
                </a:solidFill>
              </a:rPr>
              <a:t>adiabáticas</a:t>
            </a:r>
            <a:r>
              <a:rPr lang="pt-BR" altLang="pt-BR" sz="2800"/>
              <a:t> e duas transformações </a:t>
            </a:r>
            <a:r>
              <a:rPr lang="pt-BR" altLang="pt-BR" sz="2800">
                <a:solidFill>
                  <a:srgbClr val="FF3300"/>
                </a:solidFill>
              </a:rPr>
              <a:t>isotérmicas</a:t>
            </a:r>
            <a:r>
              <a:rPr lang="pt-BR" altLang="pt-BR" sz="2800"/>
              <a:t>.</a:t>
            </a:r>
          </a:p>
        </p:txBody>
      </p: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250825" y="3933825"/>
            <a:ext cx="5557838" cy="2879725"/>
            <a:chOff x="385" y="2387"/>
            <a:chExt cx="3501" cy="1814"/>
          </a:xfrm>
        </p:grpSpPr>
        <p:sp>
          <p:nvSpPr>
            <p:cNvPr id="3082" name="Line 24"/>
            <p:cNvSpPr>
              <a:spLocks noChangeShapeType="1"/>
            </p:cNvSpPr>
            <p:nvPr/>
          </p:nvSpPr>
          <p:spPr bwMode="auto">
            <a:xfrm flipV="1">
              <a:off x="1066" y="2563"/>
              <a:ext cx="4" cy="1638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083" name="Line 25"/>
            <p:cNvSpPr>
              <a:spLocks noChangeShapeType="1"/>
            </p:cNvSpPr>
            <p:nvPr/>
          </p:nvSpPr>
          <p:spPr bwMode="auto">
            <a:xfrm>
              <a:off x="839" y="4110"/>
              <a:ext cx="2404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084" name="Arc 26"/>
            <p:cNvSpPr>
              <a:spLocks/>
            </p:cNvSpPr>
            <p:nvPr/>
          </p:nvSpPr>
          <p:spPr bwMode="auto">
            <a:xfrm flipH="1" flipV="1">
              <a:off x="1901" y="2882"/>
              <a:ext cx="1341" cy="920"/>
            </a:xfrm>
            <a:custGeom>
              <a:avLst/>
              <a:gdLst>
                <a:gd name="T0" fmla="*/ 0 w 14891"/>
                <a:gd name="T1" fmla="*/ 0 h 20089"/>
                <a:gd name="T2" fmla="*/ 0 w 14891"/>
                <a:gd name="T3" fmla="*/ 0 h 20089"/>
                <a:gd name="T4" fmla="*/ 0 w 14891"/>
                <a:gd name="T5" fmla="*/ 0 h 20089"/>
                <a:gd name="T6" fmla="*/ 0 60000 65536"/>
                <a:gd name="T7" fmla="*/ 0 60000 65536"/>
                <a:gd name="T8" fmla="*/ 0 60000 65536"/>
                <a:gd name="T9" fmla="*/ 0 w 14891"/>
                <a:gd name="T10" fmla="*/ 0 h 20089"/>
                <a:gd name="T11" fmla="*/ 14891 w 14891"/>
                <a:gd name="T12" fmla="*/ 20089 h 200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891" h="20089" fill="none" extrusionOk="0">
                  <a:moveTo>
                    <a:pt x="7936" y="-1"/>
                  </a:moveTo>
                  <a:cubicBezTo>
                    <a:pt x="10518" y="1019"/>
                    <a:pt x="12880" y="2528"/>
                    <a:pt x="14891" y="4442"/>
                  </a:cubicBezTo>
                </a:path>
                <a:path w="14891" h="20089" stroke="0" extrusionOk="0">
                  <a:moveTo>
                    <a:pt x="7936" y="-1"/>
                  </a:moveTo>
                  <a:cubicBezTo>
                    <a:pt x="10518" y="1019"/>
                    <a:pt x="12880" y="2528"/>
                    <a:pt x="14891" y="4442"/>
                  </a:cubicBezTo>
                  <a:lnTo>
                    <a:pt x="0" y="20089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3085" name="Arc 27"/>
            <p:cNvSpPr>
              <a:spLocks/>
            </p:cNvSpPr>
            <p:nvPr/>
          </p:nvSpPr>
          <p:spPr bwMode="auto">
            <a:xfrm flipH="1" flipV="1">
              <a:off x="1553" y="2513"/>
              <a:ext cx="1689" cy="814"/>
            </a:xfrm>
            <a:custGeom>
              <a:avLst/>
              <a:gdLst>
                <a:gd name="T0" fmla="*/ 0 w 20269"/>
                <a:gd name="T1" fmla="*/ 0 h 17777"/>
                <a:gd name="T2" fmla="*/ 0 w 20269"/>
                <a:gd name="T3" fmla="*/ 0 h 17777"/>
                <a:gd name="T4" fmla="*/ 0 w 20269"/>
                <a:gd name="T5" fmla="*/ 0 h 17777"/>
                <a:gd name="T6" fmla="*/ 0 60000 65536"/>
                <a:gd name="T7" fmla="*/ 0 60000 65536"/>
                <a:gd name="T8" fmla="*/ 0 60000 65536"/>
                <a:gd name="T9" fmla="*/ 0 w 20269"/>
                <a:gd name="T10" fmla="*/ 0 h 17777"/>
                <a:gd name="T11" fmla="*/ 20269 w 20269"/>
                <a:gd name="T12" fmla="*/ 17777 h 1777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269" h="17777" fill="none" extrusionOk="0">
                  <a:moveTo>
                    <a:pt x="12269" y="-1"/>
                  </a:moveTo>
                  <a:cubicBezTo>
                    <a:pt x="15935" y="2530"/>
                    <a:pt x="18729" y="6132"/>
                    <a:pt x="20269" y="10312"/>
                  </a:cubicBezTo>
                </a:path>
                <a:path w="20269" h="17777" stroke="0" extrusionOk="0">
                  <a:moveTo>
                    <a:pt x="12269" y="-1"/>
                  </a:moveTo>
                  <a:cubicBezTo>
                    <a:pt x="15935" y="2530"/>
                    <a:pt x="18729" y="6132"/>
                    <a:pt x="20269" y="10312"/>
                  </a:cubicBezTo>
                  <a:lnTo>
                    <a:pt x="0" y="17777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3086" name="Arc 29"/>
            <p:cNvSpPr>
              <a:spLocks/>
            </p:cNvSpPr>
            <p:nvPr/>
          </p:nvSpPr>
          <p:spPr bwMode="auto">
            <a:xfrm flipH="1" flipV="1">
              <a:off x="2220" y="2635"/>
              <a:ext cx="794" cy="1175"/>
            </a:xfrm>
            <a:custGeom>
              <a:avLst/>
              <a:gdLst>
                <a:gd name="T0" fmla="*/ 0 w 18714"/>
                <a:gd name="T1" fmla="*/ 0 h 18625"/>
                <a:gd name="T2" fmla="*/ 0 w 18714"/>
                <a:gd name="T3" fmla="*/ 0 h 18625"/>
                <a:gd name="T4" fmla="*/ 0 w 18714"/>
                <a:gd name="T5" fmla="*/ 0 h 18625"/>
                <a:gd name="T6" fmla="*/ 0 60000 65536"/>
                <a:gd name="T7" fmla="*/ 0 60000 65536"/>
                <a:gd name="T8" fmla="*/ 0 60000 65536"/>
                <a:gd name="T9" fmla="*/ 0 w 18714"/>
                <a:gd name="T10" fmla="*/ 0 h 18625"/>
                <a:gd name="T11" fmla="*/ 18714 w 18714"/>
                <a:gd name="T12" fmla="*/ 18625 h 1862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714" h="18625" fill="none" extrusionOk="0">
                  <a:moveTo>
                    <a:pt x="10939" y="-1"/>
                  </a:moveTo>
                  <a:cubicBezTo>
                    <a:pt x="14166" y="1895"/>
                    <a:pt x="16845" y="4596"/>
                    <a:pt x="18714" y="7838"/>
                  </a:cubicBezTo>
                </a:path>
                <a:path w="18714" h="18625" stroke="0" extrusionOk="0">
                  <a:moveTo>
                    <a:pt x="10939" y="-1"/>
                  </a:moveTo>
                  <a:cubicBezTo>
                    <a:pt x="14166" y="1895"/>
                    <a:pt x="16845" y="4596"/>
                    <a:pt x="18714" y="7838"/>
                  </a:cubicBezTo>
                  <a:lnTo>
                    <a:pt x="0" y="18625"/>
                  </a:lnTo>
                  <a:close/>
                </a:path>
              </a:pathLst>
            </a:cu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3087" name="Arc 30"/>
            <p:cNvSpPr>
              <a:spLocks/>
            </p:cNvSpPr>
            <p:nvPr/>
          </p:nvSpPr>
          <p:spPr bwMode="auto">
            <a:xfrm flipH="1" flipV="1">
              <a:off x="1411" y="2390"/>
              <a:ext cx="1806" cy="1086"/>
            </a:xfrm>
            <a:custGeom>
              <a:avLst/>
              <a:gdLst>
                <a:gd name="T0" fmla="*/ 0 w 21482"/>
                <a:gd name="T1" fmla="*/ 0 h 21048"/>
                <a:gd name="T2" fmla="*/ 0 w 21482"/>
                <a:gd name="T3" fmla="*/ 0 h 21048"/>
                <a:gd name="T4" fmla="*/ 0 w 21482"/>
                <a:gd name="T5" fmla="*/ 0 h 21048"/>
                <a:gd name="T6" fmla="*/ 0 60000 65536"/>
                <a:gd name="T7" fmla="*/ 0 60000 65536"/>
                <a:gd name="T8" fmla="*/ 0 60000 65536"/>
                <a:gd name="T9" fmla="*/ 0 w 21482"/>
                <a:gd name="T10" fmla="*/ 0 h 21048"/>
                <a:gd name="T11" fmla="*/ 21482 w 21482"/>
                <a:gd name="T12" fmla="*/ 21048 h 210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482" h="21048" fill="none" extrusionOk="0">
                  <a:moveTo>
                    <a:pt x="4851" y="-1"/>
                  </a:moveTo>
                  <a:cubicBezTo>
                    <a:pt x="13838" y="2071"/>
                    <a:pt x="20518" y="9619"/>
                    <a:pt x="21481" y="18792"/>
                  </a:cubicBezTo>
                </a:path>
                <a:path w="21482" h="21048" stroke="0" extrusionOk="0">
                  <a:moveTo>
                    <a:pt x="4851" y="-1"/>
                  </a:moveTo>
                  <a:cubicBezTo>
                    <a:pt x="13838" y="2071"/>
                    <a:pt x="20518" y="9619"/>
                    <a:pt x="21481" y="18792"/>
                  </a:cubicBezTo>
                  <a:lnTo>
                    <a:pt x="0" y="21048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3088" name="Arc 31"/>
            <p:cNvSpPr>
              <a:spLocks/>
            </p:cNvSpPr>
            <p:nvPr/>
          </p:nvSpPr>
          <p:spPr bwMode="auto">
            <a:xfrm flipH="1" flipV="1">
              <a:off x="1408" y="2883"/>
              <a:ext cx="1803" cy="969"/>
            </a:xfrm>
            <a:custGeom>
              <a:avLst/>
              <a:gdLst>
                <a:gd name="T0" fmla="*/ 0 w 20018"/>
                <a:gd name="T1" fmla="*/ 0 h 21130"/>
                <a:gd name="T2" fmla="*/ 0 w 20018"/>
                <a:gd name="T3" fmla="*/ 0 h 21130"/>
                <a:gd name="T4" fmla="*/ 0 w 20018"/>
                <a:gd name="T5" fmla="*/ 0 h 21130"/>
                <a:gd name="T6" fmla="*/ 0 60000 65536"/>
                <a:gd name="T7" fmla="*/ 0 60000 65536"/>
                <a:gd name="T8" fmla="*/ 0 60000 65536"/>
                <a:gd name="T9" fmla="*/ 0 w 20018"/>
                <a:gd name="T10" fmla="*/ 0 h 21130"/>
                <a:gd name="T11" fmla="*/ 20018 w 20018"/>
                <a:gd name="T12" fmla="*/ 21130 h 211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018" h="21130" fill="none" extrusionOk="0">
                  <a:moveTo>
                    <a:pt x="4482" y="0"/>
                  </a:moveTo>
                  <a:cubicBezTo>
                    <a:pt x="11501" y="1489"/>
                    <a:pt x="17322" y="6366"/>
                    <a:pt x="20018" y="13015"/>
                  </a:cubicBezTo>
                </a:path>
                <a:path w="20018" h="21130" stroke="0" extrusionOk="0">
                  <a:moveTo>
                    <a:pt x="4482" y="0"/>
                  </a:moveTo>
                  <a:cubicBezTo>
                    <a:pt x="11501" y="1489"/>
                    <a:pt x="17322" y="6366"/>
                    <a:pt x="20018" y="13015"/>
                  </a:cubicBezTo>
                  <a:lnTo>
                    <a:pt x="0" y="2113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3089" name="Arc 33"/>
            <p:cNvSpPr>
              <a:spLocks/>
            </p:cNvSpPr>
            <p:nvPr/>
          </p:nvSpPr>
          <p:spPr bwMode="auto">
            <a:xfrm flipH="1" flipV="1">
              <a:off x="2104" y="2636"/>
              <a:ext cx="902" cy="1268"/>
            </a:xfrm>
            <a:custGeom>
              <a:avLst/>
              <a:gdLst>
                <a:gd name="T0" fmla="*/ 0 w 21264"/>
                <a:gd name="T1" fmla="*/ 0 h 20122"/>
                <a:gd name="T2" fmla="*/ 0 w 21264"/>
                <a:gd name="T3" fmla="*/ 0 h 20122"/>
                <a:gd name="T4" fmla="*/ 0 w 21264"/>
                <a:gd name="T5" fmla="*/ 0 h 20122"/>
                <a:gd name="T6" fmla="*/ 0 60000 65536"/>
                <a:gd name="T7" fmla="*/ 0 60000 65536"/>
                <a:gd name="T8" fmla="*/ 0 60000 65536"/>
                <a:gd name="T9" fmla="*/ 0 w 21264"/>
                <a:gd name="T10" fmla="*/ 0 h 20122"/>
                <a:gd name="T11" fmla="*/ 21264 w 21264"/>
                <a:gd name="T12" fmla="*/ 20122 h 201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264" h="20122" fill="none" extrusionOk="0">
                  <a:moveTo>
                    <a:pt x="7852" y="0"/>
                  </a:moveTo>
                  <a:cubicBezTo>
                    <a:pt x="14862" y="2735"/>
                    <a:pt x="19943" y="8921"/>
                    <a:pt x="21264" y="16328"/>
                  </a:cubicBezTo>
                </a:path>
                <a:path w="21264" h="20122" stroke="0" extrusionOk="0">
                  <a:moveTo>
                    <a:pt x="7852" y="0"/>
                  </a:moveTo>
                  <a:cubicBezTo>
                    <a:pt x="14862" y="2735"/>
                    <a:pt x="19943" y="8921"/>
                    <a:pt x="21264" y="16328"/>
                  </a:cubicBezTo>
                  <a:lnTo>
                    <a:pt x="0" y="20122"/>
                  </a:lnTo>
                  <a:close/>
                </a:path>
              </a:pathLst>
            </a:custGeom>
            <a:noFill/>
            <a:ln w="381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3090" name="Rectangle 36"/>
            <p:cNvSpPr>
              <a:spLocks noChangeArrowheads="1"/>
            </p:cNvSpPr>
            <p:nvPr/>
          </p:nvSpPr>
          <p:spPr bwMode="auto">
            <a:xfrm>
              <a:off x="1559" y="2598"/>
              <a:ext cx="13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pt-BR" altLang="pt-BR">
                  <a:solidFill>
                    <a:srgbClr val="FFFF00"/>
                  </a:solidFill>
                </a:rPr>
                <a:t>adiabáticas</a:t>
              </a:r>
              <a:r>
                <a:rPr lang="pt-BR" altLang="pt-BR"/>
                <a:t>	</a:t>
              </a:r>
              <a:r>
                <a:rPr lang="pt-BR" altLang="pt-BR" b="1" i="1"/>
                <a:t> </a:t>
              </a:r>
            </a:p>
          </p:txBody>
        </p:sp>
        <p:sp>
          <p:nvSpPr>
            <p:cNvPr id="3091" name="Rectangle 37"/>
            <p:cNvSpPr>
              <a:spLocks noChangeArrowheads="1"/>
            </p:cNvSpPr>
            <p:nvPr/>
          </p:nvSpPr>
          <p:spPr bwMode="auto">
            <a:xfrm>
              <a:off x="2427" y="3505"/>
              <a:ext cx="145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pt-BR" altLang="pt-BR" b="1" i="1"/>
                <a:t>      </a:t>
              </a:r>
              <a:r>
                <a:rPr lang="pt-BR" altLang="pt-BR">
                  <a:solidFill>
                    <a:srgbClr val="FF3300"/>
                  </a:solidFill>
                </a:rPr>
                <a:t>isotérmicas</a:t>
              </a:r>
              <a:r>
                <a:rPr lang="pt-BR" altLang="pt-BR" b="1" i="1">
                  <a:solidFill>
                    <a:srgbClr val="FF3300"/>
                  </a:solidFill>
                </a:rPr>
                <a:t> </a:t>
              </a:r>
            </a:p>
          </p:txBody>
        </p:sp>
        <p:sp>
          <p:nvSpPr>
            <p:cNvPr id="3092" name="Rectangle 38"/>
            <p:cNvSpPr>
              <a:spLocks noChangeArrowheads="1"/>
            </p:cNvSpPr>
            <p:nvPr/>
          </p:nvSpPr>
          <p:spPr bwMode="auto">
            <a:xfrm>
              <a:off x="385" y="2387"/>
              <a:ext cx="70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pt-BR" altLang="pt-BR" b="1"/>
                <a:t>p(atm)</a:t>
              </a:r>
            </a:p>
          </p:txBody>
        </p:sp>
        <p:sp>
          <p:nvSpPr>
            <p:cNvPr id="3093" name="Rectangle 39"/>
            <p:cNvSpPr>
              <a:spLocks noChangeArrowheads="1"/>
            </p:cNvSpPr>
            <p:nvPr/>
          </p:nvSpPr>
          <p:spPr bwMode="auto">
            <a:xfrm>
              <a:off x="3198" y="3884"/>
              <a:ext cx="60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pt-BR" altLang="pt-BR" b="1"/>
                <a:t>V(m³)</a:t>
              </a:r>
            </a:p>
          </p:txBody>
        </p:sp>
        <p:sp>
          <p:nvSpPr>
            <p:cNvPr id="3094" name="Arc 40"/>
            <p:cNvSpPr>
              <a:spLocks/>
            </p:cNvSpPr>
            <p:nvPr/>
          </p:nvSpPr>
          <p:spPr bwMode="auto">
            <a:xfrm flipH="1" flipV="1">
              <a:off x="1701" y="2614"/>
              <a:ext cx="902" cy="1268"/>
            </a:xfrm>
            <a:custGeom>
              <a:avLst/>
              <a:gdLst>
                <a:gd name="T0" fmla="*/ 0 w 21264"/>
                <a:gd name="T1" fmla="*/ 0 h 20122"/>
                <a:gd name="T2" fmla="*/ 0 w 21264"/>
                <a:gd name="T3" fmla="*/ 0 h 20122"/>
                <a:gd name="T4" fmla="*/ 0 w 21264"/>
                <a:gd name="T5" fmla="*/ 0 h 20122"/>
                <a:gd name="T6" fmla="*/ 0 60000 65536"/>
                <a:gd name="T7" fmla="*/ 0 60000 65536"/>
                <a:gd name="T8" fmla="*/ 0 60000 65536"/>
                <a:gd name="T9" fmla="*/ 0 w 21264"/>
                <a:gd name="T10" fmla="*/ 0 h 20122"/>
                <a:gd name="T11" fmla="*/ 21264 w 21264"/>
                <a:gd name="T12" fmla="*/ 20122 h 201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264" h="20122" fill="none" extrusionOk="0">
                  <a:moveTo>
                    <a:pt x="7852" y="0"/>
                  </a:moveTo>
                  <a:cubicBezTo>
                    <a:pt x="14862" y="2735"/>
                    <a:pt x="19943" y="8921"/>
                    <a:pt x="21264" y="16328"/>
                  </a:cubicBezTo>
                </a:path>
                <a:path w="21264" h="20122" stroke="0" extrusionOk="0">
                  <a:moveTo>
                    <a:pt x="7852" y="0"/>
                  </a:moveTo>
                  <a:cubicBezTo>
                    <a:pt x="14862" y="2735"/>
                    <a:pt x="19943" y="8921"/>
                    <a:pt x="21264" y="16328"/>
                  </a:cubicBezTo>
                  <a:lnTo>
                    <a:pt x="0" y="20122"/>
                  </a:lnTo>
                  <a:close/>
                </a:path>
              </a:pathLst>
            </a:custGeom>
            <a:noFill/>
            <a:ln w="381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3095" name="Rectangle 41"/>
            <p:cNvSpPr>
              <a:spLocks noChangeArrowheads="1"/>
            </p:cNvSpPr>
            <p:nvPr/>
          </p:nvSpPr>
          <p:spPr bwMode="auto">
            <a:xfrm>
              <a:off x="1973" y="3339"/>
              <a:ext cx="29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pt-BR" altLang="pt-BR" b="1"/>
                <a:t>W</a:t>
              </a:r>
            </a:p>
          </p:txBody>
        </p:sp>
      </p:grpSp>
      <p:sp>
        <p:nvSpPr>
          <p:cNvPr id="179242" name="Rectangle 42"/>
          <p:cNvSpPr>
            <a:spLocks noChangeArrowheads="1"/>
          </p:cNvSpPr>
          <p:nvPr/>
        </p:nvSpPr>
        <p:spPr bwMode="auto">
          <a:xfrm>
            <a:off x="5795963" y="4211638"/>
            <a:ext cx="3011487" cy="946150"/>
          </a:xfrm>
          <a:prstGeom prst="rect">
            <a:avLst/>
          </a:prstGeom>
          <a:noFill/>
          <a:ln w="38100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Rendimento de Carnot</a:t>
            </a:r>
          </a:p>
        </p:txBody>
      </p:sp>
      <p:sp>
        <p:nvSpPr>
          <p:cNvPr id="3081" name="Rectangle 44"/>
          <p:cNvSpPr>
            <a:spLocks noChangeArrowheads="1"/>
          </p:cNvSpPr>
          <p:nvPr/>
        </p:nvSpPr>
        <p:spPr bwMode="auto">
          <a:xfrm>
            <a:off x="0" y="31384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graphicFrame>
        <p:nvGraphicFramePr>
          <p:cNvPr id="179243" name="Object 43"/>
          <p:cNvGraphicFramePr>
            <a:graphicFrameLocks noChangeAspect="1"/>
          </p:cNvGraphicFramePr>
          <p:nvPr/>
        </p:nvGraphicFramePr>
        <p:xfrm>
          <a:off x="6877050" y="5410200"/>
          <a:ext cx="1398588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Equação" r:id="rId3" imgW="672840" imgH="469800" progId="Equation.3">
                  <p:embed/>
                </p:oleObj>
              </mc:Choice>
              <mc:Fallback>
                <p:oleObj name="Equação" r:id="rId3" imgW="672840" imgH="46980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7050" y="5410200"/>
                        <a:ext cx="1398588" cy="9715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708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9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9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9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92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92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92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92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92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92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92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92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9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9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9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92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92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92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92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92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92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92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92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9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9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9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92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92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92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92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92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92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92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92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5" grpId="0"/>
      <p:bldP spid="179221" grpId="0"/>
      <p:bldP spid="179242" grpId="0"/>
      <p:bldP spid="179242" grpId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0113"/>
          </a:xfrm>
        </p:spPr>
        <p:txBody>
          <a:bodyPr/>
          <a:lstStyle/>
          <a:p>
            <a:pPr eaLnBrk="1" hangingPunct="1">
              <a:defRPr/>
            </a:pPr>
            <a:r>
              <a:rPr lang="pt-BR" sz="3600" b="1" smtClean="0">
                <a:solidFill>
                  <a:srgbClr val="FF3300"/>
                </a:solidFill>
              </a:rPr>
              <a:t>Segunda Lei da Termodinâmica</a:t>
            </a:r>
          </a:p>
        </p:txBody>
      </p:sp>
      <p:grpSp>
        <p:nvGrpSpPr>
          <p:cNvPr id="39939" name="Group 18"/>
          <p:cNvGrpSpPr>
            <a:grpSpLocks/>
          </p:cNvGrpSpPr>
          <p:nvPr/>
        </p:nvGrpSpPr>
        <p:grpSpPr bwMode="auto">
          <a:xfrm>
            <a:off x="-180975" y="908050"/>
            <a:ext cx="9144000" cy="5430838"/>
            <a:chOff x="0" y="618"/>
            <a:chExt cx="5760" cy="3421"/>
          </a:xfrm>
        </p:grpSpPr>
        <p:sp>
          <p:nvSpPr>
            <p:cNvPr id="39940" name="AutoShape 5"/>
            <p:cNvSpPr>
              <a:spLocks noChangeArrowheads="1"/>
            </p:cNvSpPr>
            <p:nvPr/>
          </p:nvSpPr>
          <p:spPr bwMode="auto">
            <a:xfrm>
              <a:off x="1066" y="1117"/>
              <a:ext cx="967" cy="59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39941" name="AutoShape 6"/>
            <p:cNvSpPr>
              <a:spLocks noChangeArrowheads="1"/>
            </p:cNvSpPr>
            <p:nvPr/>
          </p:nvSpPr>
          <p:spPr bwMode="auto">
            <a:xfrm>
              <a:off x="1066" y="2886"/>
              <a:ext cx="967" cy="589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39942" name="AutoShape 7"/>
            <p:cNvSpPr>
              <a:spLocks noChangeArrowheads="1"/>
            </p:cNvSpPr>
            <p:nvPr/>
          </p:nvSpPr>
          <p:spPr bwMode="auto">
            <a:xfrm>
              <a:off x="1308" y="1707"/>
              <a:ext cx="725" cy="1179"/>
            </a:xfrm>
            <a:prstGeom prst="rightArrowCallout">
              <a:avLst>
                <a:gd name="adj1" fmla="val 40655"/>
                <a:gd name="adj2" fmla="val 40655"/>
                <a:gd name="adj3" fmla="val 16667"/>
                <a:gd name="adj4" fmla="val 66667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39943" name="AutoShape 8"/>
            <p:cNvSpPr>
              <a:spLocks noChangeArrowheads="1"/>
            </p:cNvSpPr>
            <p:nvPr/>
          </p:nvSpPr>
          <p:spPr bwMode="auto">
            <a:xfrm rot="10800000">
              <a:off x="3485" y="1130"/>
              <a:ext cx="967" cy="59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39944" name="AutoShape 9"/>
            <p:cNvSpPr>
              <a:spLocks noChangeArrowheads="1"/>
            </p:cNvSpPr>
            <p:nvPr/>
          </p:nvSpPr>
          <p:spPr bwMode="auto">
            <a:xfrm rot="10800000">
              <a:off x="3485" y="2886"/>
              <a:ext cx="967" cy="589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39945" name="Rectangle 10"/>
            <p:cNvSpPr>
              <a:spLocks noChangeArrowheads="1"/>
            </p:cNvSpPr>
            <p:nvPr/>
          </p:nvSpPr>
          <p:spPr bwMode="auto">
            <a:xfrm>
              <a:off x="3727" y="1707"/>
              <a:ext cx="483" cy="117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39946" name="AutoShape 11"/>
            <p:cNvSpPr>
              <a:spLocks noChangeArrowheads="1"/>
            </p:cNvSpPr>
            <p:nvPr/>
          </p:nvSpPr>
          <p:spPr bwMode="auto">
            <a:xfrm>
              <a:off x="4210" y="2113"/>
              <a:ext cx="484" cy="393"/>
            </a:xfrm>
            <a:prstGeom prst="leftArrow">
              <a:avLst>
                <a:gd name="adj1" fmla="val 31667"/>
                <a:gd name="adj2" fmla="val 41964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80236" name="Rectangle 12"/>
            <p:cNvSpPr>
              <a:spLocks noChangeArrowheads="1"/>
            </p:cNvSpPr>
            <p:nvPr/>
          </p:nvSpPr>
          <p:spPr bwMode="auto">
            <a:xfrm>
              <a:off x="0" y="618"/>
              <a:ext cx="5760" cy="518"/>
            </a:xfrm>
            <a:prstGeom prst="rect">
              <a:avLst/>
            </a:prstGeom>
            <a:noFill/>
            <a:ln w="38100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>
                <a:defRPr/>
              </a:pPr>
              <a:r>
                <a:rPr lang="pt-BR" b="1" i="1"/>
                <a:t>          </a:t>
              </a:r>
              <a:r>
                <a:rPr lang="pt-BR" b="1">
                  <a:solidFill>
                    <a:srgbClr val="FFFF00"/>
                  </a:solidFill>
                </a:rPr>
                <a:t>Máquina Térmica                   Maquina Refrigeradora</a:t>
              </a:r>
            </a:p>
            <a:p>
              <a:pPr algn="l">
                <a:defRPr/>
              </a:pPr>
              <a:r>
                <a:rPr lang="pt-BR">
                  <a:solidFill>
                    <a:srgbClr val="FFFF00"/>
                  </a:solidFill>
                </a:rPr>
                <a:t>                 </a:t>
              </a:r>
              <a:r>
                <a:rPr lang="pt-BR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Fonte Quente                            Fonte Quente</a:t>
              </a:r>
            </a:p>
          </p:txBody>
        </p:sp>
        <p:sp>
          <p:nvSpPr>
            <p:cNvPr id="180237" name="Rectangle 13"/>
            <p:cNvSpPr>
              <a:spLocks noChangeArrowheads="1"/>
            </p:cNvSpPr>
            <p:nvPr/>
          </p:nvSpPr>
          <p:spPr bwMode="auto">
            <a:xfrm>
              <a:off x="1066" y="3475"/>
              <a:ext cx="4037" cy="288"/>
            </a:xfrm>
            <a:prstGeom prst="rect">
              <a:avLst/>
            </a:prstGeom>
            <a:noFill/>
            <a:ln w="38100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>
                <a:defRPr/>
              </a:pPr>
              <a:r>
                <a:rPr lang="pt-BR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Fonte Fria                              Fonte Fria</a:t>
              </a:r>
              <a:r>
                <a:rPr lang="pt-BR" b="1" i="1"/>
                <a:t> </a:t>
              </a:r>
            </a:p>
          </p:txBody>
        </p:sp>
        <p:sp>
          <p:nvSpPr>
            <p:cNvPr id="39949" name="Rectangle 14"/>
            <p:cNvSpPr>
              <a:spLocks noChangeArrowheads="1"/>
            </p:cNvSpPr>
            <p:nvPr/>
          </p:nvSpPr>
          <p:spPr bwMode="auto">
            <a:xfrm>
              <a:off x="2109" y="2024"/>
              <a:ext cx="3651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pt-BR" altLang="pt-BR"/>
                <a:t>Trabalho                                     Trabalho</a:t>
              </a:r>
            </a:p>
            <a:p>
              <a:pPr algn="l" eaLnBrk="1" hangingPunct="1"/>
              <a:r>
                <a:rPr lang="pt-BR" altLang="pt-BR"/>
                <a:t>      W                                                 W</a:t>
              </a:r>
            </a:p>
          </p:txBody>
        </p:sp>
        <p:sp>
          <p:nvSpPr>
            <p:cNvPr id="180239" name="Rectangle 15"/>
            <p:cNvSpPr>
              <a:spLocks noChangeArrowheads="1"/>
            </p:cNvSpPr>
            <p:nvPr/>
          </p:nvSpPr>
          <p:spPr bwMode="auto">
            <a:xfrm>
              <a:off x="1292" y="1253"/>
              <a:ext cx="3357" cy="288"/>
            </a:xfrm>
            <a:prstGeom prst="rect">
              <a:avLst/>
            </a:prstGeom>
            <a:noFill/>
            <a:ln w="38100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>
                <a:defRPr/>
              </a:pPr>
              <a:r>
                <a:rPr lang="pt-BR"/>
                <a:t> </a:t>
              </a:r>
              <a:r>
                <a:rPr lang="pt-BR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Q</a:t>
              </a:r>
              <a:r>
                <a:rPr lang="pt-BR" sz="16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Quente</a:t>
              </a:r>
              <a:r>
                <a:rPr lang="pt-BR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                                 Q</a:t>
              </a:r>
              <a:r>
                <a:rPr lang="pt-BR" sz="16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Quente</a:t>
              </a:r>
              <a:endParaRPr lang="pt-BR" b="1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80240" name="Rectangle 16"/>
            <p:cNvSpPr>
              <a:spLocks noChangeArrowheads="1"/>
            </p:cNvSpPr>
            <p:nvPr/>
          </p:nvSpPr>
          <p:spPr bwMode="auto">
            <a:xfrm>
              <a:off x="1156" y="3022"/>
              <a:ext cx="3538" cy="288"/>
            </a:xfrm>
            <a:prstGeom prst="rect">
              <a:avLst/>
            </a:prstGeom>
            <a:noFill/>
            <a:ln w="38100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defRPr/>
              </a:pPr>
              <a:r>
                <a:rPr lang="pt-BR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 Q</a:t>
              </a:r>
              <a:r>
                <a:rPr lang="pt-BR" sz="16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Fria</a:t>
              </a:r>
              <a:r>
                <a:rPr lang="pt-BR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                                    Q</a:t>
              </a:r>
              <a:r>
                <a:rPr lang="pt-BR" sz="16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Fria</a:t>
              </a:r>
              <a:endParaRPr lang="pt-BR" b="1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9952" name="Rectangle 17"/>
            <p:cNvSpPr>
              <a:spLocks noChangeArrowheads="1"/>
            </p:cNvSpPr>
            <p:nvPr/>
          </p:nvSpPr>
          <p:spPr bwMode="auto">
            <a:xfrm>
              <a:off x="158" y="3521"/>
              <a:ext cx="5329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tabLst>
                  <a:tab pos="598488" algn="l"/>
                </a:tabLst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tabLst>
                  <a:tab pos="598488" algn="l"/>
                </a:tabLst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tabLst>
                  <a:tab pos="598488" algn="l"/>
                </a:tabLst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tabLst>
                  <a:tab pos="598488" algn="l"/>
                </a:tabLst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tabLst>
                  <a:tab pos="598488" algn="l"/>
                </a:tabLst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98488" algn="l"/>
                </a:tabLs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98488" algn="l"/>
                </a:tabLs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98488" algn="l"/>
                </a:tabLs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98488" algn="l"/>
                </a:tabLs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endParaRPr lang="pt-BR" altLang="pt-BR"/>
            </a:p>
            <a:p>
              <a:pPr algn="l" eaLnBrk="1" hangingPunct="1"/>
              <a:r>
                <a:rPr lang="pt-BR" altLang="pt-BR"/>
                <a:t>          </a:t>
              </a:r>
              <a:r>
                <a:rPr lang="pt-BR" altLang="pt-BR">
                  <a:solidFill>
                    <a:srgbClr val="99FF33"/>
                  </a:solidFill>
                </a:rPr>
                <a:t>Motor de automóvel                  Ar condicionado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65175"/>
          </a:xfrm>
        </p:spPr>
        <p:txBody>
          <a:bodyPr/>
          <a:lstStyle/>
          <a:p>
            <a:pPr eaLnBrk="1" hangingPunct="1">
              <a:defRPr/>
            </a:pPr>
            <a:r>
              <a:rPr lang="pt-BR" smtClean="0"/>
              <a:t>Exemplo</a:t>
            </a:r>
          </a:p>
        </p:txBody>
      </p:sp>
      <p:sp>
        <p:nvSpPr>
          <p:cNvPr id="279555" name="Rectangle 3"/>
          <p:cNvSpPr>
            <a:spLocks noChangeArrowheads="1"/>
          </p:cNvSpPr>
          <p:nvPr/>
        </p:nvSpPr>
        <p:spPr bwMode="auto">
          <a:xfrm>
            <a:off x="3635375" y="4216400"/>
            <a:ext cx="5616575" cy="2166938"/>
          </a:xfrm>
          <a:prstGeom prst="rect">
            <a:avLst/>
          </a:prstGeom>
          <a:noFill/>
          <a:ln w="38100" algn="ctr">
            <a:noFill/>
            <a:prstDash val="sysDot"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42900" indent="-342900" algn="l">
              <a:tabLst>
                <a:tab pos="457200" algn="l"/>
              </a:tabLst>
              <a:defRPr/>
            </a:pPr>
            <a:r>
              <a:rPr lang="pt-BR" sz="2800" i="1">
                <a:solidFill>
                  <a:srgbClr val="FFCC00"/>
                </a:solidFill>
                <a:cs typeface="Arial" charset="0"/>
              </a:rPr>
              <a:t>Solução:</a:t>
            </a:r>
          </a:p>
          <a:p>
            <a:pPr marL="342900" indent="-342900" algn="l">
              <a:tabLst>
                <a:tab pos="457200" algn="l"/>
              </a:tabLst>
              <a:defRPr/>
            </a:pPr>
            <a:r>
              <a:rPr lang="pt-BR" sz="2800" i="1">
                <a:solidFill>
                  <a:srgbClr val="FFCC00"/>
                </a:solidFill>
                <a:cs typeface="Arial" charset="0"/>
              </a:rPr>
              <a:t>I </a:t>
            </a:r>
            <a:r>
              <a:rPr lang="pt-BR" sz="2800" i="1">
                <a:solidFill>
                  <a:srgbClr val="FFCC00"/>
                </a:solidFill>
                <a:cs typeface="Arial" charset="0"/>
                <a:sym typeface="Wingdings 3" pitchFamily="18" charset="2"/>
              </a:rPr>
              <a:t></a:t>
            </a:r>
            <a:r>
              <a:rPr lang="pt-BR" sz="2800" i="1">
                <a:solidFill>
                  <a:srgbClr val="FFCC00"/>
                </a:solidFill>
                <a:cs typeface="Arial" charset="0"/>
              </a:rPr>
              <a:t> Num processo ciclico </a:t>
            </a:r>
            <a:r>
              <a:rPr lang="el-GR" sz="2800" i="1">
                <a:solidFill>
                  <a:srgbClr val="FFCC00"/>
                </a:solidFill>
                <a:cs typeface="Arial" charset="0"/>
              </a:rPr>
              <a:t>Δ</a:t>
            </a:r>
            <a:r>
              <a:rPr lang="pt-BR" sz="2800" i="1">
                <a:solidFill>
                  <a:srgbClr val="FFCC00"/>
                </a:solidFill>
                <a:cs typeface="Arial" charset="0"/>
              </a:rPr>
              <a:t>U=0 </a:t>
            </a:r>
            <a:r>
              <a:rPr lang="pt-BR" sz="36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</a:t>
            </a:r>
            <a:endParaRPr lang="pt-BR" sz="3600" b="1" i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  <a:p>
            <a:pPr marL="342900" indent="-342900" algn="l">
              <a:tabLst>
                <a:tab pos="457200" algn="l"/>
              </a:tabLst>
              <a:defRPr/>
            </a:pPr>
            <a:r>
              <a:rPr lang="pt-BR" sz="2800" i="1">
                <a:solidFill>
                  <a:srgbClr val="FFCC00"/>
                </a:solidFill>
                <a:cs typeface="Arial" charset="0"/>
              </a:rPr>
              <a:t>II </a:t>
            </a:r>
            <a:r>
              <a:rPr lang="pt-BR" sz="2800" i="1">
                <a:solidFill>
                  <a:srgbClr val="FFCC00"/>
                </a:solidFill>
                <a:sym typeface="Wingdings 3" pitchFamily="18" charset="2"/>
              </a:rPr>
              <a:t></a:t>
            </a:r>
            <a:r>
              <a:rPr lang="pt-BR" sz="2800" i="1">
                <a:solidFill>
                  <a:srgbClr val="FFCC00"/>
                </a:solidFill>
                <a:cs typeface="Arial" charset="0"/>
              </a:rPr>
              <a:t> </a:t>
            </a:r>
            <a:r>
              <a:rPr lang="el-GR" sz="2800" i="1">
                <a:solidFill>
                  <a:srgbClr val="FFCC00"/>
                </a:solidFill>
              </a:rPr>
              <a:t>Δ</a:t>
            </a:r>
            <a:r>
              <a:rPr lang="pt-BR" sz="2800" i="1">
                <a:solidFill>
                  <a:srgbClr val="FFCC00"/>
                </a:solidFill>
              </a:rPr>
              <a:t>U = Q – W </a:t>
            </a:r>
            <a:r>
              <a:rPr lang="pt-BR" sz="36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</a:t>
            </a:r>
          </a:p>
          <a:p>
            <a:pPr marL="342900" indent="-342900" algn="l">
              <a:tabLst>
                <a:tab pos="457200" algn="l"/>
              </a:tabLst>
              <a:defRPr/>
            </a:pPr>
            <a:r>
              <a:rPr lang="pt-BR" sz="2800" i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III </a:t>
            </a:r>
            <a:r>
              <a:rPr lang="pt-BR" sz="2800" i="1">
                <a:solidFill>
                  <a:srgbClr val="FFCC00"/>
                </a:solidFill>
                <a:sym typeface="Wingdings 3" pitchFamily="18" charset="2"/>
              </a:rPr>
              <a:t> W = Q</a:t>
            </a:r>
            <a:r>
              <a:rPr lang="pt-BR" sz="1400" i="1">
                <a:solidFill>
                  <a:srgbClr val="FFCC00"/>
                </a:solidFill>
                <a:sym typeface="Wingdings 3" pitchFamily="18" charset="2"/>
              </a:rPr>
              <a:t>fonte quente</a:t>
            </a:r>
            <a:r>
              <a:rPr lang="pt-BR" sz="2800" i="1">
                <a:solidFill>
                  <a:srgbClr val="FFCC00"/>
                </a:solidFill>
                <a:sym typeface="Wingdings 3" pitchFamily="18" charset="2"/>
              </a:rPr>
              <a:t> – Q</a:t>
            </a:r>
            <a:r>
              <a:rPr lang="pt-BR" sz="1400" i="1">
                <a:solidFill>
                  <a:srgbClr val="FFCC00"/>
                </a:solidFill>
                <a:sym typeface="Wingdings 3" pitchFamily="18" charset="2"/>
              </a:rPr>
              <a:t>fonte fria</a:t>
            </a:r>
            <a:r>
              <a:rPr lang="pt-BR" sz="2800" i="1">
                <a:solidFill>
                  <a:srgbClr val="FFCC00"/>
                </a:solidFill>
                <a:sym typeface="Wingdings 3" pitchFamily="18" charset="2"/>
              </a:rPr>
              <a:t> </a:t>
            </a:r>
            <a:r>
              <a:rPr lang="pt-BR" sz="36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</a:t>
            </a:r>
            <a:endParaRPr lang="pt-BR" sz="2800" i="1">
              <a:solidFill>
                <a:srgbClr val="FFCC00"/>
              </a:solidFill>
            </a:endParaRPr>
          </a:p>
        </p:txBody>
      </p:sp>
      <p:sp>
        <p:nvSpPr>
          <p:cNvPr id="279556" name="Rectangle 4"/>
          <p:cNvSpPr>
            <a:spLocks noChangeArrowheads="1"/>
          </p:cNvSpPr>
          <p:nvPr/>
        </p:nvSpPr>
        <p:spPr bwMode="auto">
          <a:xfrm>
            <a:off x="584200" y="6067425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b="1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40965" name="Rectangle 7"/>
          <p:cNvSpPr>
            <a:spLocks noChangeArrowheads="1"/>
          </p:cNvSpPr>
          <p:nvPr/>
        </p:nvSpPr>
        <p:spPr bwMode="auto">
          <a:xfrm>
            <a:off x="179388" y="874713"/>
            <a:ext cx="8964612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pt-BR" altLang="pt-BR"/>
              <a:t>(PEIES 01) Considere as afirmações:</a:t>
            </a:r>
          </a:p>
          <a:p>
            <a:pPr algn="l" eaLnBrk="1" hangingPunct="1"/>
            <a:r>
              <a:rPr lang="pt-BR" altLang="pt-BR"/>
              <a:t>I- O trabalho realizado por um gás ideal em um processo cíclico é  igual à variação da energia do gás.</a:t>
            </a:r>
          </a:p>
          <a:p>
            <a:pPr algn="l" eaLnBrk="1" hangingPunct="1"/>
            <a:r>
              <a:rPr lang="pt-BR" altLang="pt-BR"/>
              <a:t>II- A variação da energia interna de um sistema gasoso é igual à diferença entre a energia recebida do meio exterior na forma de calor e a energia cedida ao meio exterior na forma de trabalho.</a:t>
            </a:r>
          </a:p>
          <a:p>
            <a:pPr algn="l" eaLnBrk="1" hangingPunct="1"/>
            <a:r>
              <a:rPr lang="pt-BR" altLang="pt-BR"/>
              <a:t>III- É impossível construir uma máquina térmica que, operando em ciclos, transforme em trabalho toda a energia a ela fornecida na forma de calor.</a:t>
            </a:r>
          </a:p>
        </p:txBody>
      </p:sp>
      <p:sp>
        <p:nvSpPr>
          <p:cNvPr id="40966" name="Rectangle 8"/>
          <p:cNvSpPr>
            <a:spLocks noChangeArrowheads="1"/>
          </p:cNvSpPr>
          <p:nvPr/>
        </p:nvSpPr>
        <p:spPr bwMode="auto">
          <a:xfrm>
            <a:off x="828675" y="4221163"/>
            <a:ext cx="2879725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pt-BR" altLang="pt-BR"/>
              <a:t>Está(ão) correta(s):</a:t>
            </a:r>
          </a:p>
          <a:p>
            <a:pPr algn="l" eaLnBrk="1" hangingPunct="1">
              <a:buFontTx/>
              <a:buAutoNum type="alphaLcParenR"/>
            </a:pPr>
            <a:r>
              <a:rPr lang="pt-BR" altLang="pt-BR"/>
              <a:t>apenas I</a:t>
            </a:r>
          </a:p>
          <a:p>
            <a:pPr algn="l" eaLnBrk="1" hangingPunct="1">
              <a:buFontTx/>
              <a:buAutoNum type="alphaLcParenR"/>
            </a:pPr>
            <a:r>
              <a:rPr lang="pt-BR" altLang="pt-BR"/>
              <a:t>apenas II</a:t>
            </a:r>
          </a:p>
          <a:p>
            <a:pPr algn="l" eaLnBrk="1" hangingPunct="1">
              <a:buFontTx/>
              <a:buAutoNum type="alphaLcParenR"/>
            </a:pPr>
            <a:r>
              <a:rPr lang="pt-BR" altLang="pt-BR"/>
              <a:t>apenas III</a:t>
            </a:r>
          </a:p>
          <a:p>
            <a:pPr algn="l" eaLnBrk="1" hangingPunct="1">
              <a:buFontTx/>
              <a:buAutoNum type="alphaLcParenR"/>
            </a:pPr>
            <a:r>
              <a:rPr lang="pt-BR" altLang="pt-BR"/>
              <a:t>apenas I e II</a:t>
            </a:r>
          </a:p>
          <a:p>
            <a:pPr algn="l" eaLnBrk="1" hangingPunct="1">
              <a:buFontTx/>
              <a:buAutoNum type="alphaLcParenR"/>
            </a:pPr>
            <a:r>
              <a:rPr lang="pt-BR" altLang="pt-BR"/>
              <a:t>apenas II e III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9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9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9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9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9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9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79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9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9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229600" cy="6477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pt-BR" smtClean="0">
                <a:solidFill>
                  <a:srgbClr val="FFFF00"/>
                </a:solidFill>
              </a:rPr>
              <a:t>Construção de equação  </a:t>
            </a:r>
          </a:p>
        </p:txBody>
      </p:sp>
      <p:sp>
        <p:nvSpPr>
          <p:cNvPr id="204804" name="Rectangle 4"/>
          <p:cNvSpPr>
            <a:spLocks noChangeArrowheads="1"/>
          </p:cNvSpPr>
          <p:nvPr/>
        </p:nvSpPr>
        <p:spPr bwMode="auto">
          <a:xfrm>
            <a:off x="468313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pt-BR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Termometria</a:t>
            </a:r>
          </a:p>
        </p:txBody>
      </p:sp>
      <p:grpSp>
        <p:nvGrpSpPr>
          <p:cNvPr id="2" name="Group 98"/>
          <p:cNvGrpSpPr>
            <a:grpSpLocks/>
          </p:cNvGrpSpPr>
          <p:nvPr/>
        </p:nvGrpSpPr>
        <p:grpSpPr bwMode="auto">
          <a:xfrm>
            <a:off x="539750" y="2205038"/>
            <a:ext cx="3744913" cy="3455987"/>
            <a:chOff x="340" y="1298"/>
            <a:chExt cx="2359" cy="2177"/>
          </a:xfrm>
        </p:grpSpPr>
        <p:sp>
          <p:nvSpPr>
            <p:cNvPr id="8250" name="Line 5"/>
            <p:cNvSpPr>
              <a:spLocks noChangeShapeType="1"/>
            </p:cNvSpPr>
            <p:nvPr/>
          </p:nvSpPr>
          <p:spPr bwMode="auto">
            <a:xfrm flipV="1">
              <a:off x="658" y="1479"/>
              <a:ext cx="0" cy="19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51" name="Line 6"/>
            <p:cNvSpPr>
              <a:spLocks noChangeShapeType="1"/>
            </p:cNvSpPr>
            <p:nvPr/>
          </p:nvSpPr>
          <p:spPr bwMode="auto">
            <a:xfrm flipV="1">
              <a:off x="431" y="2522"/>
              <a:ext cx="190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52" name="Line 7"/>
            <p:cNvSpPr>
              <a:spLocks noChangeShapeType="1"/>
            </p:cNvSpPr>
            <p:nvPr/>
          </p:nvSpPr>
          <p:spPr bwMode="auto">
            <a:xfrm flipV="1">
              <a:off x="567" y="2341"/>
              <a:ext cx="1407" cy="81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4808" name="Rectangle 8"/>
            <p:cNvSpPr>
              <a:spLocks noChangeArrowheads="1"/>
            </p:cNvSpPr>
            <p:nvPr/>
          </p:nvSpPr>
          <p:spPr bwMode="auto">
            <a:xfrm>
              <a:off x="340" y="2931"/>
              <a:ext cx="453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itchFamily="2" charset="2"/>
                <a:buNone/>
                <a:defRPr/>
              </a:pPr>
              <a:r>
                <a:rPr lang="pt-BR" sz="2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-40 </a:t>
              </a:r>
            </a:p>
          </p:txBody>
        </p:sp>
        <p:sp>
          <p:nvSpPr>
            <p:cNvPr id="204809" name="Rectangle 9"/>
            <p:cNvSpPr>
              <a:spLocks noChangeArrowheads="1"/>
            </p:cNvSpPr>
            <p:nvPr/>
          </p:nvSpPr>
          <p:spPr bwMode="auto">
            <a:xfrm>
              <a:off x="1475" y="2295"/>
              <a:ext cx="453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itchFamily="2" charset="2"/>
                <a:buNone/>
                <a:defRPr/>
              </a:pPr>
              <a:r>
                <a:rPr lang="pt-BR" sz="2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60 </a:t>
              </a:r>
            </a:p>
          </p:txBody>
        </p:sp>
        <p:sp>
          <p:nvSpPr>
            <p:cNvPr id="204810" name="Rectangle 10"/>
            <p:cNvSpPr>
              <a:spLocks noChangeArrowheads="1"/>
            </p:cNvSpPr>
            <p:nvPr/>
          </p:nvSpPr>
          <p:spPr bwMode="auto">
            <a:xfrm>
              <a:off x="613" y="1298"/>
              <a:ext cx="453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itchFamily="2" charset="2"/>
                <a:buNone/>
                <a:defRPr/>
              </a:pPr>
              <a:r>
                <a:rPr lang="pt-BR" sz="2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°y</a:t>
              </a:r>
            </a:p>
          </p:txBody>
        </p:sp>
        <p:sp>
          <p:nvSpPr>
            <p:cNvPr id="204811" name="Rectangle 11"/>
            <p:cNvSpPr>
              <a:spLocks noChangeArrowheads="1"/>
            </p:cNvSpPr>
            <p:nvPr/>
          </p:nvSpPr>
          <p:spPr bwMode="auto">
            <a:xfrm>
              <a:off x="2246" y="2296"/>
              <a:ext cx="453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itchFamily="2" charset="2"/>
                <a:buNone/>
                <a:defRPr/>
              </a:pPr>
              <a:r>
                <a:rPr lang="pt-BR" sz="2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°x </a:t>
              </a:r>
            </a:p>
          </p:txBody>
        </p:sp>
      </p:grpSp>
      <p:sp>
        <p:nvSpPr>
          <p:cNvPr id="204812" name="Rectangle 12"/>
          <p:cNvSpPr>
            <a:spLocks noChangeArrowheads="1"/>
          </p:cNvSpPr>
          <p:nvPr/>
        </p:nvSpPr>
        <p:spPr bwMode="auto">
          <a:xfrm>
            <a:off x="2411413" y="4149725"/>
            <a:ext cx="11525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pt-BR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B(60;0) </a:t>
            </a:r>
          </a:p>
        </p:txBody>
      </p:sp>
      <p:sp>
        <p:nvSpPr>
          <p:cNvPr id="204813" name="Rectangle 13"/>
          <p:cNvSpPr>
            <a:spLocks noChangeArrowheads="1"/>
          </p:cNvSpPr>
          <p:nvPr/>
        </p:nvSpPr>
        <p:spPr bwMode="auto">
          <a:xfrm>
            <a:off x="973138" y="5013325"/>
            <a:ext cx="12954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pt-BR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A(0;-40) </a:t>
            </a:r>
          </a:p>
        </p:txBody>
      </p:sp>
      <p:grpSp>
        <p:nvGrpSpPr>
          <p:cNvPr id="3" name="Group 40"/>
          <p:cNvGrpSpPr>
            <a:grpSpLocks/>
          </p:cNvGrpSpPr>
          <p:nvPr/>
        </p:nvGrpSpPr>
        <p:grpSpPr bwMode="auto">
          <a:xfrm>
            <a:off x="5219700" y="1196975"/>
            <a:ext cx="3529013" cy="2808288"/>
            <a:chOff x="3288" y="618"/>
            <a:chExt cx="2223" cy="1769"/>
          </a:xfrm>
        </p:grpSpPr>
        <p:grpSp>
          <p:nvGrpSpPr>
            <p:cNvPr id="8236" name="Group 20"/>
            <p:cNvGrpSpPr>
              <a:grpSpLocks/>
            </p:cNvGrpSpPr>
            <p:nvPr/>
          </p:nvGrpSpPr>
          <p:grpSpPr bwMode="auto">
            <a:xfrm>
              <a:off x="4105" y="845"/>
              <a:ext cx="272" cy="1542"/>
              <a:chOff x="4105" y="890"/>
              <a:chExt cx="272" cy="1542"/>
            </a:xfrm>
          </p:grpSpPr>
          <p:sp>
            <p:nvSpPr>
              <p:cNvPr id="8247" name="Line 15"/>
              <p:cNvSpPr>
                <a:spLocks noChangeShapeType="1"/>
              </p:cNvSpPr>
              <p:nvPr/>
            </p:nvSpPr>
            <p:spPr bwMode="auto">
              <a:xfrm>
                <a:off x="4241" y="890"/>
                <a:ext cx="0" cy="1315"/>
              </a:xfrm>
              <a:prstGeom prst="line">
                <a:avLst/>
              </a:prstGeom>
              <a:noFill/>
              <a:ln w="114300" cmpd="tri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8248" name="Oval 16"/>
              <p:cNvSpPr>
                <a:spLocks noChangeArrowheads="1"/>
              </p:cNvSpPr>
              <p:nvPr/>
            </p:nvSpPr>
            <p:spPr bwMode="auto">
              <a:xfrm>
                <a:off x="4105" y="2205"/>
                <a:ext cx="272" cy="227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pt-BR" altLang="pt-BR"/>
              </a:p>
            </p:txBody>
          </p:sp>
          <p:sp>
            <p:nvSpPr>
              <p:cNvPr id="8249" name="Line 18"/>
              <p:cNvSpPr>
                <a:spLocks noChangeShapeType="1"/>
              </p:cNvSpPr>
              <p:nvPr/>
            </p:nvSpPr>
            <p:spPr bwMode="auto">
              <a:xfrm>
                <a:off x="4241" y="1434"/>
                <a:ext cx="0" cy="816"/>
              </a:xfrm>
              <a:prstGeom prst="line">
                <a:avLst/>
              </a:prstGeom>
              <a:noFill/>
              <a:ln w="7620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8237" name="Group 21"/>
            <p:cNvGrpSpPr>
              <a:grpSpLocks/>
            </p:cNvGrpSpPr>
            <p:nvPr/>
          </p:nvGrpSpPr>
          <p:grpSpPr bwMode="auto">
            <a:xfrm>
              <a:off x="4967" y="845"/>
              <a:ext cx="272" cy="1542"/>
              <a:chOff x="4105" y="890"/>
              <a:chExt cx="272" cy="1542"/>
            </a:xfrm>
          </p:grpSpPr>
          <p:sp>
            <p:nvSpPr>
              <p:cNvPr id="8244" name="Line 22"/>
              <p:cNvSpPr>
                <a:spLocks noChangeShapeType="1"/>
              </p:cNvSpPr>
              <p:nvPr/>
            </p:nvSpPr>
            <p:spPr bwMode="auto">
              <a:xfrm>
                <a:off x="4241" y="890"/>
                <a:ext cx="0" cy="1315"/>
              </a:xfrm>
              <a:prstGeom prst="line">
                <a:avLst/>
              </a:prstGeom>
              <a:noFill/>
              <a:ln w="114300" cmpd="tri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8245" name="Oval 23"/>
              <p:cNvSpPr>
                <a:spLocks noChangeArrowheads="1"/>
              </p:cNvSpPr>
              <p:nvPr/>
            </p:nvSpPr>
            <p:spPr bwMode="auto">
              <a:xfrm>
                <a:off x="4105" y="2205"/>
                <a:ext cx="272" cy="227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pt-BR" altLang="pt-BR"/>
              </a:p>
            </p:txBody>
          </p:sp>
          <p:sp>
            <p:nvSpPr>
              <p:cNvPr id="8246" name="Line 24"/>
              <p:cNvSpPr>
                <a:spLocks noChangeShapeType="1"/>
              </p:cNvSpPr>
              <p:nvPr/>
            </p:nvSpPr>
            <p:spPr bwMode="auto">
              <a:xfrm>
                <a:off x="4241" y="1434"/>
                <a:ext cx="0" cy="816"/>
              </a:xfrm>
              <a:prstGeom prst="line">
                <a:avLst/>
              </a:prstGeom>
              <a:noFill/>
              <a:ln w="7620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8238" name="Line 25"/>
            <p:cNvSpPr>
              <a:spLocks noChangeShapeType="1"/>
            </p:cNvSpPr>
            <p:nvPr/>
          </p:nvSpPr>
          <p:spPr bwMode="auto">
            <a:xfrm>
              <a:off x="3560" y="1797"/>
              <a:ext cx="195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39" name="Line 30"/>
            <p:cNvSpPr>
              <a:spLocks noChangeShapeType="1"/>
            </p:cNvSpPr>
            <p:nvPr/>
          </p:nvSpPr>
          <p:spPr bwMode="auto">
            <a:xfrm>
              <a:off x="3560" y="1071"/>
              <a:ext cx="195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4831" name="Rectangle 31"/>
            <p:cNvSpPr>
              <a:spLocks noChangeArrowheads="1"/>
            </p:cNvSpPr>
            <p:nvPr/>
          </p:nvSpPr>
          <p:spPr bwMode="auto">
            <a:xfrm>
              <a:off x="3288" y="845"/>
              <a:ext cx="453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itchFamily="2" charset="2"/>
                <a:buNone/>
                <a:defRPr/>
              </a:pPr>
              <a:r>
                <a:rPr lang="pt-BR" sz="2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B</a:t>
              </a:r>
            </a:p>
          </p:txBody>
        </p:sp>
        <p:sp>
          <p:nvSpPr>
            <p:cNvPr id="204833" name="Rectangle 33"/>
            <p:cNvSpPr>
              <a:spLocks noChangeArrowheads="1"/>
            </p:cNvSpPr>
            <p:nvPr/>
          </p:nvSpPr>
          <p:spPr bwMode="auto">
            <a:xfrm>
              <a:off x="3288" y="1570"/>
              <a:ext cx="453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itchFamily="2" charset="2"/>
                <a:buNone/>
                <a:defRPr/>
              </a:pPr>
              <a:r>
                <a:rPr lang="pt-BR" sz="2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</a:t>
              </a:r>
            </a:p>
          </p:txBody>
        </p:sp>
        <p:sp>
          <p:nvSpPr>
            <p:cNvPr id="204834" name="Rectangle 34"/>
            <p:cNvSpPr>
              <a:spLocks noChangeArrowheads="1"/>
            </p:cNvSpPr>
            <p:nvPr/>
          </p:nvSpPr>
          <p:spPr bwMode="auto">
            <a:xfrm>
              <a:off x="4105" y="618"/>
              <a:ext cx="453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itchFamily="2" charset="2"/>
                <a:buNone/>
                <a:defRPr/>
              </a:pPr>
              <a:r>
                <a:rPr lang="pt-BR" sz="2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°X</a:t>
              </a:r>
            </a:p>
          </p:txBody>
        </p:sp>
        <p:sp>
          <p:nvSpPr>
            <p:cNvPr id="204835" name="Rectangle 35"/>
            <p:cNvSpPr>
              <a:spLocks noChangeArrowheads="1"/>
            </p:cNvSpPr>
            <p:nvPr/>
          </p:nvSpPr>
          <p:spPr bwMode="auto">
            <a:xfrm>
              <a:off x="4921" y="618"/>
              <a:ext cx="453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itchFamily="2" charset="2"/>
                <a:buNone/>
                <a:defRPr/>
              </a:pPr>
              <a:r>
                <a:rPr lang="pt-BR" sz="2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°Y</a:t>
              </a:r>
            </a:p>
          </p:txBody>
        </p:sp>
      </p:grpSp>
      <p:sp>
        <p:nvSpPr>
          <p:cNvPr id="204836" name="Rectangle 36"/>
          <p:cNvSpPr>
            <a:spLocks noChangeArrowheads="1"/>
          </p:cNvSpPr>
          <p:nvPr/>
        </p:nvSpPr>
        <p:spPr bwMode="auto">
          <a:xfrm>
            <a:off x="6732588" y="2708275"/>
            <a:ext cx="719137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pt-BR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 </a:t>
            </a:r>
          </a:p>
        </p:txBody>
      </p:sp>
      <p:sp>
        <p:nvSpPr>
          <p:cNvPr id="204837" name="Rectangle 37"/>
          <p:cNvSpPr>
            <a:spLocks noChangeArrowheads="1"/>
          </p:cNvSpPr>
          <p:nvPr/>
        </p:nvSpPr>
        <p:spPr bwMode="auto">
          <a:xfrm>
            <a:off x="8101013" y="2708275"/>
            <a:ext cx="719137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pt-BR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-40 </a:t>
            </a:r>
          </a:p>
        </p:txBody>
      </p:sp>
      <p:sp>
        <p:nvSpPr>
          <p:cNvPr id="204838" name="Rectangle 38"/>
          <p:cNvSpPr>
            <a:spLocks noChangeArrowheads="1"/>
          </p:cNvSpPr>
          <p:nvPr/>
        </p:nvSpPr>
        <p:spPr bwMode="auto">
          <a:xfrm>
            <a:off x="6732588" y="1557338"/>
            <a:ext cx="719137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pt-BR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60 </a:t>
            </a:r>
          </a:p>
        </p:txBody>
      </p:sp>
      <p:sp>
        <p:nvSpPr>
          <p:cNvPr id="204839" name="Rectangle 39"/>
          <p:cNvSpPr>
            <a:spLocks noChangeArrowheads="1"/>
          </p:cNvSpPr>
          <p:nvPr/>
        </p:nvSpPr>
        <p:spPr bwMode="auto">
          <a:xfrm>
            <a:off x="8101013" y="1557338"/>
            <a:ext cx="719137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pt-BR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 </a:t>
            </a:r>
          </a:p>
        </p:txBody>
      </p:sp>
      <p:grpSp>
        <p:nvGrpSpPr>
          <p:cNvPr id="6" name="Group 44"/>
          <p:cNvGrpSpPr>
            <a:grpSpLocks/>
          </p:cNvGrpSpPr>
          <p:nvPr/>
        </p:nvGrpSpPr>
        <p:grpSpPr bwMode="auto">
          <a:xfrm>
            <a:off x="5580063" y="4508500"/>
            <a:ext cx="3240087" cy="504825"/>
            <a:chOff x="3515" y="2840"/>
            <a:chExt cx="2041" cy="318"/>
          </a:xfrm>
        </p:grpSpPr>
        <p:sp>
          <p:nvSpPr>
            <p:cNvPr id="8233" name="Line 41"/>
            <p:cNvSpPr>
              <a:spLocks noChangeShapeType="1"/>
            </p:cNvSpPr>
            <p:nvPr/>
          </p:nvSpPr>
          <p:spPr bwMode="auto">
            <a:xfrm>
              <a:off x="3515" y="2976"/>
              <a:ext cx="9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34" name="Line 42"/>
            <p:cNvSpPr>
              <a:spLocks noChangeShapeType="1"/>
            </p:cNvSpPr>
            <p:nvPr/>
          </p:nvSpPr>
          <p:spPr bwMode="auto">
            <a:xfrm>
              <a:off x="4695" y="2976"/>
              <a:ext cx="86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4843" name="Rectangle 43"/>
            <p:cNvSpPr>
              <a:spLocks noChangeArrowheads="1"/>
            </p:cNvSpPr>
            <p:nvPr/>
          </p:nvSpPr>
          <p:spPr bwMode="auto">
            <a:xfrm>
              <a:off x="4468" y="2840"/>
              <a:ext cx="453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itchFamily="2" charset="2"/>
                <a:buNone/>
                <a:defRPr/>
              </a:pPr>
              <a:r>
                <a:rPr lang="pt-BR" sz="20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= </a:t>
              </a:r>
            </a:p>
          </p:txBody>
        </p:sp>
      </p:grpSp>
      <p:sp>
        <p:nvSpPr>
          <p:cNvPr id="204845" name="AutoShape 45"/>
          <p:cNvSpPr>
            <a:spLocks/>
          </p:cNvSpPr>
          <p:nvPr/>
        </p:nvSpPr>
        <p:spPr bwMode="auto">
          <a:xfrm>
            <a:off x="6516688" y="2420938"/>
            <a:ext cx="71437" cy="576262"/>
          </a:xfrm>
          <a:prstGeom prst="leftBracket">
            <a:avLst>
              <a:gd name="adj" fmla="val 67223"/>
            </a:avLst>
          </a:prstGeom>
          <a:noFill/>
          <a:ln w="57150">
            <a:solidFill>
              <a:srgbClr val="99FF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04861" name="Rectangle 61"/>
          <p:cNvSpPr>
            <a:spLocks noChangeArrowheads="1"/>
          </p:cNvSpPr>
          <p:nvPr/>
        </p:nvSpPr>
        <p:spPr bwMode="auto">
          <a:xfrm>
            <a:off x="6804025" y="2205038"/>
            <a:ext cx="719138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pt-BR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</a:p>
        </p:txBody>
      </p:sp>
      <p:sp>
        <p:nvSpPr>
          <p:cNvPr id="204862" name="Rectangle 62"/>
          <p:cNvSpPr>
            <a:spLocks noChangeArrowheads="1"/>
          </p:cNvSpPr>
          <p:nvPr/>
        </p:nvSpPr>
        <p:spPr bwMode="auto">
          <a:xfrm>
            <a:off x="8101013" y="2276475"/>
            <a:ext cx="719137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pt-BR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</a:t>
            </a:r>
          </a:p>
        </p:txBody>
      </p:sp>
      <p:sp>
        <p:nvSpPr>
          <p:cNvPr id="204863" name="AutoShape 63"/>
          <p:cNvSpPr>
            <a:spLocks/>
          </p:cNvSpPr>
          <p:nvPr/>
        </p:nvSpPr>
        <p:spPr bwMode="auto">
          <a:xfrm>
            <a:off x="7885113" y="2420938"/>
            <a:ext cx="71437" cy="576262"/>
          </a:xfrm>
          <a:prstGeom prst="leftBracket">
            <a:avLst>
              <a:gd name="adj" fmla="val 67223"/>
            </a:avLst>
          </a:prstGeom>
          <a:noFill/>
          <a:ln w="57150">
            <a:solidFill>
              <a:srgbClr val="99FF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04864" name="AutoShape 64"/>
          <p:cNvSpPr>
            <a:spLocks/>
          </p:cNvSpPr>
          <p:nvPr/>
        </p:nvSpPr>
        <p:spPr bwMode="auto">
          <a:xfrm>
            <a:off x="6300788" y="1916113"/>
            <a:ext cx="71437" cy="1152525"/>
          </a:xfrm>
          <a:prstGeom prst="leftBracket">
            <a:avLst>
              <a:gd name="adj" fmla="val 134445"/>
            </a:avLst>
          </a:prstGeom>
          <a:noFill/>
          <a:ln w="57150">
            <a:solidFill>
              <a:srgbClr val="99FF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04865" name="AutoShape 65"/>
          <p:cNvSpPr>
            <a:spLocks/>
          </p:cNvSpPr>
          <p:nvPr/>
        </p:nvSpPr>
        <p:spPr bwMode="auto">
          <a:xfrm>
            <a:off x="7596188" y="1916113"/>
            <a:ext cx="71437" cy="1152525"/>
          </a:xfrm>
          <a:prstGeom prst="leftBracket">
            <a:avLst>
              <a:gd name="adj" fmla="val 134445"/>
            </a:avLst>
          </a:prstGeom>
          <a:noFill/>
          <a:ln w="57150">
            <a:solidFill>
              <a:srgbClr val="99FF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04866" name="Rectangle 66"/>
          <p:cNvSpPr>
            <a:spLocks noChangeArrowheads="1"/>
          </p:cNvSpPr>
          <p:nvPr/>
        </p:nvSpPr>
        <p:spPr bwMode="auto">
          <a:xfrm>
            <a:off x="6086475" y="4292600"/>
            <a:ext cx="7905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pt-BR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 - 0</a:t>
            </a:r>
          </a:p>
        </p:txBody>
      </p:sp>
      <p:sp>
        <p:nvSpPr>
          <p:cNvPr id="204867" name="Rectangle 67"/>
          <p:cNvSpPr>
            <a:spLocks noChangeArrowheads="1"/>
          </p:cNvSpPr>
          <p:nvPr/>
        </p:nvSpPr>
        <p:spPr bwMode="auto">
          <a:xfrm>
            <a:off x="6011863" y="4724400"/>
            <a:ext cx="10080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pt-BR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60 - 0</a:t>
            </a:r>
          </a:p>
        </p:txBody>
      </p:sp>
      <p:sp>
        <p:nvSpPr>
          <p:cNvPr id="204868" name="Rectangle 68"/>
          <p:cNvSpPr>
            <a:spLocks noChangeArrowheads="1"/>
          </p:cNvSpPr>
          <p:nvPr/>
        </p:nvSpPr>
        <p:spPr bwMode="auto">
          <a:xfrm>
            <a:off x="7451725" y="4724400"/>
            <a:ext cx="14033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pt-BR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 – (-40)</a:t>
            </a:r>
          </a:p>
        </p:txBody>
      </p:sp>
      <p:sp>
        <p:nvSpPr>
          <p:cNvPr id="204869" name="Rectangle 69"/>
          <p:cNvSpPr>
            <a:spLocks noChangeArrowheads="1"/>
          </p:cNvSpPr>
          <p:nvPr/>
        </p:nvSpPr>
        <p:spPr bwMode="auto">
          <a:xfrm>
            <a:off x="7489825" y="4292600"/>
            <a:ext cx="14033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pt-BR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 – (-40)</a:t>
            </a:r>
          </a:p>
        </p:txBody>
      </p:sp>
      <p:grpSp>
        <p:nvGrpSpPr>
          <p:cNvPr id="7" name="Group 88"/>
          <p:cNvGrpSpPr>
            <a:grpSpLocks/>
          </p:cNvGrpSpPr>
          <p:nvPr/>
        </p:nvGrpSpPr>
        <p:grpSpPr bwMode="auto">
          <a:xfrm>
            <a:off x="5580063" y="5157788"/>
            <a:ext cx="3240087" cy="936625"/>
            <a:chOff x="3515" y="3339"/>
            <a:chExt cx="2041" cy="590"/>
          </a:xfrm>
        </p:grpSpPr>
        <p:sp>
          <p:nvSpPr>
            <p:cNvPr id="204876" name="Rectangle 76"/>
            <p:cNvSpPr>
              <a:spLocks noChangeArrowheads="1"/>
            </p:cNvSpPr>
            <p:nvPr/>
          </p:nvSpPr>
          <p:spPr bwMode="auto">
            <a:xfrm>
              <a:off x="4876" y="3611"/>
              <a:ext cx="453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itchFamily="2" charset="2"/>
                <a:buNone/>
                <a:defRPr/>
              </a:pPr>
              <a:r>
                <a:rPr lang="pt-BR" sz="2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40</a:t>
              </a:r>
            </a:p>
          </p:txBody>
        </p:sp>
        <p:grpSp>
          <p:nvGrpSpPr>
            <p:cNvPr id="8226" name="Group 70"/>
            <p:cNvGrpSpPr>
              <a:grpSpLocks/>
            </p:cNvGrpSpPr>
            <p:nvPr/>
          </p:nvGrpSpPr>
          <p:grpSpPr bwMode="auto">
            <a:xfrm>
              <a:off x="3515" y="3475"/>
              <a:ext cx="2041" cy="318"/>
              <a:chOff x="3515" y="2840"/>
              <a:chExt cx="2041" cy="318"/>
            </a:xfrm>
          </p:grpSpPr>
          <p:sp>
            <p:nvSpPr>
              <p:cNvPr id="8230" name="Line 71"/>
              <p:cNvSpPr>
                <a:spLocks noChangeShapeType="1"/>
              </p:cNvSpPr>
              <p:nvPr/>
            </p:nvSpPr>
            <p:spPr bwMode="auto">
              <a:xfrm>
                <a:off x="3515" y="2976"/>
                <a:ext cx="9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8231" name="Line 72"/>
              <p:cNvSpPr>
                <a:spLocks noChangeShapeType="1"/>
              </p:cNvSpPr>
              <p:nvPr/>
            </p:nvSpPr>
            <p:spPr bwMode="auto">
              <a:xfrm>
                <a:off x="4695" y="2976"/>
                <a:ext cx="86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4873" name="Rectangle 73"/>
              <p:cNvSpPr>
                <a:spLocks noChangeArrowheads="1"/>
              </p:cNvSpPr>
              <p:nvPr/>
            </p:nvSpPr>
            <p:spPr bwMode="auto">
              <a:xfrm>
                <a:off x="4468" y="2840"/>
                <a:ext cx="453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marL="342900" indent="-342900" algn="l">
                  <a:spcBef>
                    <a:spcPct val="20000"/>
                  </a:spcBef>
                  <a:buClr>
                    <a:schemeClr val="hlink"/>
                  </a:buClr>
                  <a:buSzPct val="90000"/>
                  <a:buFont typeface="Wingdings" pitchFamily="2" charset="2"/>
                  <a:buNone/>
                  <a:defRPr/>
                </a:pPr>
                <a:r>
                  <a:rPr lang="pt-BR" sz="2000" b="1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= </a:t>
                </a:r>
              </a:p>
            </p:txBody>
          </p:sp>
        </p:grpSp>
        <p:sp>
          <p:nvSpPr>
            <p:cNvPr id="204874" name="Rectangle 74"/>
            <p:cNvSpPr>
              <a:spLocks noChangeArrowheads="1"/>
            </p:cNvSpPr>
            <p:nvPr/>
          </p:nvSpPr>
          <p:spPr bwMode="auto">
            <a:xfrm>
              <a:off x="3834" y="3339"/>
              <a:ext cx="498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itchFamily="2" charset="2"/>
                <a:buNone/>
                <a:defRPr/>
              </a:pPr>
              <a:r>
                <a:rPr lang="pt-BR" sz="2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X </a:t>
              </a:r>
            </a:p>
          </p:txBody>
        </p:sp>
        <p:sp>
          <p:nvSpPr>
            <p:cNvPr id="204875" name="Rectangle 75"/>
            <p:cNvSpPr>
              <a:spLocks noChangeArrowheads="1"/>
            </p:cNvSpPr>
            <p:nvPr/>
          </p:nvSpPr>
          <p:spPr bwMode="auto">
            <a:xfrm>
              <a:off x="3787" y="3611"/>
              <a:ext cx="635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itchFamily="2" charset="2"/>
                <a:buNone/>
                <a:defRPr/>
              </a:pPr>
              <a:r>
                <a:rPr lang="pt-BR" sz="2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60 </a:t>
              </a:r>
            </a:p>
          </p:txBody>
        </p:sp>
        <p:sp>
          <p:nvSpPr>
            <p:cNvPr id="204877" name="Rectangle 77"/>
            <p:cNvSpPr>
              <a:spLocks noChangeArrowheads="1"/>
            </p:cNvSpPr>
            <p:nvPr/>
          </p:nvSpPr>
          <p:spPr bwMode="auto">
            <a:xfrm>
              <a:off x="4718" y="3339"/>
              <a:ext cx="702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itchFamily="2" charset="2"/>
                <a:buNone/>
                <a:defRPr/>
              </a:pPr>
              <a:r>
                <a:rPr lang="pt-BR" sz="2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Y + 40</a:t>
              </a:r>
            </a:p>
          </p:txBody>
        </p:sp>
      </p:grpSp>
      <p:grpSp>
        <p:nvGrpSpPr>
          <p:cNvPr id="9" name="Group 89"/>
          <p:cNvGrpSpPr>
            <a:grpSpLocks/>
          </p:cNvGrpSpPr>
          <p:nvPr/>
        </p:nvGrpSpPr>
        <p:grpSpPr bwMode="auto">
          <a:xfrm>
            <a:off x="5580063" y="6021388"/>
            <a:ext cx="3240087" cy="936625"/>
            <a:chOff x="3515" y="3339"/>
            <a:chExt cx="2041" cy="590"/>
          </a:xfrm>
        </p:grpSpPr>
        <p:sp>
          <p:nvSpPr>
            <p:cNvPr id="204890" name="Rectangle 90"/>
            <p:cNvSpPr>
              <a:spLocks noChangeArrowheads="1"/>
            </p:cNvSpPr>
            <p:nvPr/>
          </p:nvSpPr>
          <p:spPr bwMode="auto">
            <a:xfrm>
              <a:off x="4876" y="3611"/>
              <a:ext cx="453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itchFamily="2" charset="2"/>
                <a:buNone/>
                <a:defRPr/>
              </a:pPr>
              <a:r>
                <a:rPr lang="pt-BR" sz="2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2</a:t>
              </a:r>
            </a:p>
          </p:txBody>
        </p:sp>
        <p:grpSp>
          <p:nvGrpSpPr>
            <p:cNvPr id="8218" name="Group 91"/>
            <p:cNvGrpSpPr>
              <a:grpSpLocks/>
            </p:cNvGrpSpPr>
            <p:nvPr/>
          </p:nvGrpSpPr>
          <p:grpSpPr bwMode="auto">
            <a:xfrm>
              <a:off x="3515" y="3475"/>
              <a:ext cx="2041" cy="318"/>
              <a:chOff x="3515" y="2840"/>
              <a:chExt cx="2041" cy="318"/>
            </a:xfrm>
          </p:grpSpPr>
          <p:sp>
            <p:nvSpPr>
              <p:cNvPr id="8222" name="Line 92"/>
              <p:cNvSpPr>
                <a:spLocks noChangeShapeType="1"/>
              </p:cNvSpPr>
              <p:nvPr/>
            </p:nvSpPr>
            <p:spPr bwMode="auto">
              <a:xfrm>
                <a:off x="3515" y="2976"/>
                <a:ext cx="9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8223" name="Line 93"/>
              <p:cNvSpPr>
                <a:spLocks noChangeShapeType="1"/>
              </p:cNvSpPr>
              <p:nvPr/>
            </p:nvSpPr>
            <p:spPr bwMode="auto">
              <a:xfrm>
                <a:off x="4695" y="2976"/>
                <a:ext cx="86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4894" name="Rectangle 94"/>
              <p:cNvSpPr>
                <a:spLocks noChangeArrowheads="1"/>
              </p:cNvSpPr>
              <p:nvPr/>
            </p:nvSpPr>
            <p:spPr bwMode="auto">
              <a:xfrm>
                <a:off x="4468" y="2840"/>
                <a:ext cx="453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marL="342900" indent="-342900" algn="l">
                  <a:spcBef>
                    <a:spcPct val="20000"/>
                  </a:spcBef>
                  <a:buClr>
                    <a:schemeClr val="hlink"/>
                  </a:buClr>
                  <a:buSzPct val="90000"/>
                  <a:buFont typeface="Wingdings" pitchFamily="2" charset="2"/>
                  <a:buNone/>
                  <a:defRPr/>
                </a:pPr>
                <a:r>
                  <a:rPr lang="pt-BR" sz="2000" b="1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= </a:t>
                </a:r>
              </a:p>
            </p:txBody>
          </p:sp>
        </p:grpSp>
        <p:sp>
          <p:nvSpPr>
            <p:cNvPr id="204895" name="Rectangle 95"/>
            <p:cNvSpPr>
              <a:spLocks noChangeArrowheads="1"/>
            </p:cNvSpPr>
            <p:nvPr/>
          </p:nvSpPr>
          <p:spPr bwMode="auto">
            <a:xfrm>
              <a:off x="3834" y="3339"/>
              <a:ext cx="498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itchFamily="2" charset="2"/>
                <a:buNone/>
                <a:defRPr/>
              </a:pPr>
              <a:r>
                <a:rPr lang="pt-BR" sz="2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X </a:t>
              </a:r>
            </a:p>
          </p:txBody>
        </p:sp>
        <p:sp>
          <p:nvSpPr>
            <p:cNvPr id="204896" name="Rectangle 96"/>
            <p:cNvSpPr>
              <a:spLocks noChangeArrowheads="1"/>
            </p:cNvSpPr>
            <p:nvPr/>
          </p:nvSpPr>
          <p:spPr bwMode="auto">
            <a:xfrm>
              <a:off x="3787" y="3611"/>
              <a:ext cx="635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itchFamily="2" charset="2"/>
                <a:buNone/>
                <a:defRPr/>
              </a:pPr>
              <a:r>
                <a:rPr lang="pt-BR" sz="2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3 </a:t>
              </a:r>
            </a:p>
          </p:txBody>
        </p:sp>
        <p:sp>
          <p:nvSpPr>
            <p:cNvPr id="204897" name="Rectangle 97"/>
            <p:cNvSpPr>
              <a:spLocks noChangeArrowheads="1"/>
            </p:cNvSpPr>
            <p:nvPr/>
          </p:nvSpPr>
          <p:spPr bwMode="auto">
            <a:xfrm>
              <a:off x="4718" y="3339"/>
              <a:ext cx="702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itchFamily="2" charset="2"/>
                <a:buNone/>
                <a:defRPr/>
              </a:pPr>
              <a:r>
                <a:rPr lang="pt-BR" sz="2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Y + 40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4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04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04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04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04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04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04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204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04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04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04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04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204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04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204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04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3" grpId="0" build="p"/>
      <p:bldP spid="204812" grpId="0"/>
      <p:bldP spid="204813" grpId="0"/>
      <p:bldP spid="204836" grpId="0"/>
      <p:bldP spid="204837" grpId="0"/>
      <p:bldP spid="204838" grpId="0"/>
      <p:bldP spid="204839" grpId="0"/>
      <p:bldP spid="204845" grpId="0" animBg="1"/>
      <p:bldP spid="204861" grpId="0"/>
      <p:bldP spid="204862" grpId="0"/>
      <p:bldP spid="204863" grpId="0" animBg="1"/>
      <p:bldP spid="204864" grpId="0" animBg="1"/>
      <p:bldP spid="204865" grpId="0" animBg="1"/>
      <p:bldP spid="204866" grpId="0"/>
      <p:bldP spid="204867" grpId="0"/>
      <p:bldP spid="204868" grpId="0"/>
      <p:bldP spid="20486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7463"/>
            <a:ext cx="8229600" cy="1143001"/>
          </a:xfrm>
        </p:spPr>
        <p:txBody>
          <a:bodyPr/>
          <a:lstStyle/>
          <a:p>
            <a:pPr eaLnBrk="1" hangingPunct="1">
              <a:defRPr/>
            </a:pPr>
            <a:r>
              <a:rPr lang="pt-BR" smtClean="0"/>
              <a:t>Exemplo</a:t>
            </a:r>
          </a:p>
        </p:txBody>
      </p:sp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107950" y="981075"/>
            <a:ext cx="92170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pt-BR" altLang="pt-BR" sz="2800"/>
              <a:t>(PEIES 99) A temperatura média no mês de dezembro, na região abrangida pelo PEIES, é de 30°C. Essa temperatura, medida na escala Kelvin, corresponde, aproximadamente, a:</a:t>
            </a:r>
          </a:p>
        </p:txBody>
      </p:sp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755650" y="2786063"/>
            <a:ext cx="2087563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FontTx/>
              <a:buAutoNum type="alphaLcParenR"/>
            </a:pPr>
            <a:r>
              <a:rPr lang="en-US" altLang="pt-BR" sz="2800"/>
              <a:t>–273 K</a:t>
            </a:r>
            <a:endParaRPr lang="pt-BR" altLang="pt-BR" sz="2800"/>
          </a:p>
          <a:p>
            <a:pPr algn="l" eaLnBrk="1" hangingPunct="1">
              <a:buFontTx/>
              <a:buAutoNum type="alphaLcParenR"/>
            </a:pPr>
            <a:r>
              <a:rPr lang="en-US" altLang="pt-BR" sz="2800"/>
              <a:t>0 K</a:t>
            </a:r>
            <a:endParaRPr lang="pt-BR" altLang="pt-BR" sz="2800"/>
          </a:p>
          <a:p>
            <a:pPr algn="l" eaLnBrk="1" hangingPunct="1">
              <a:buFontTx/>
              <a:buAutoNum type="alphaLcParenR"/>
            </a:pPr>
            <a:r>
              <a:rPr lang="en-US" altLang="pt-BR" sz="2800"/>
              <a:t>243 K</a:t>
            </a:r>
            <a:endParaRPr lang="pt-BR" altLang="pt-BR" sz="2800"/>
          </a:p>
          <a:p>
            <a:pPr algn="l" eaLnBrk="1" hangingPunct="1">
              <a:buFontTx/>
              <a:buAutoNum type="alphaLcParenR"/>
            </a:pPr>
            <a:r>
              <a:rPr lang="en-US" altLang="pt-BR" sz="2800"/>
              <a:t>273 K</a:t>
            </a:r>
            <a:endParaRPr lang="pt-BR" altLang="pt-BR" sz="2800"/>
          </a:p>
          <a:p>
            <a:pPr algn="l" eaLnBrk="1" hangingPunct="1">
              <a:buFontTx/>
              <a:buAutoNum type="alphaLcParenR"/>
            </a:pPr>
            <a:r>
              <a:rPr lang="en-US" altLang="pt-BR" sz="2800"/>
              <a:t>303 K</a:t>
            </a:r>
          </a:p>
        </p:txBody>
      </p:sp>
      <p:sp>
        <p:nvSpPr>
          <p:cNvPr id="283657" name="Rectangle 9"/>
          <p:cNvSpPr>
            <a:spLocks noChangeArrowheads="1"/>
          </p:cNvSpPr>
          <p:nvPr/>
        </p:nvSpPr>
        <p:spPr bwMode="auto">
          <a:xfrm>
            <a:off x="3924300" y="3068638"/>
            <a:ext cx="4535488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pt-BR" altLang="pt-BR" sz="2800" i="1">
                <a:solidFill>
                  <a:srgbClr val="FFCC00"/>
                </a:solidFill>
              </a:rPr>
              <a:t>Solução:</a:t>
            </a:r>
          </a:p>
          <a:p>
            <a:pPr algn="l" eaLnBrk="1" hangingPunct="1"/>
            <a:r>
              <a:rPr lang="pt-BR" altLang="pt-BR" sz="2800" i="1">
                <a:solidFill>
                  <a:srgbClr val="FFCC00"/>
                </a:solidFill>
                <a:sym typeface="Symbol" pitchFamily="18" charset="2"/>
              </a:rPr>
              <a:t>T</a:t>
            </a:r>
            <a:r>
              <a:rPr lang="pt-BR" altLang="pt-BR" sz="1400" i="1">
                <a:solidFill>
                  <a:srgbClr val="FFCC00"/>
                </a:solidFill>
                <a:sym typeface="Symbol" pitchFamily="18" charset="2"/>
              </a:rPr>
              <a:t>C </a:t>
            </a:r>
            <a:r>
              <a:rPr lang="pt-BR" altLang="pt-BR" sz="2800" i="1">
                <a:solidFill>
                  <a:srgbClr val="FFCC00"/>
                </a:solidFill>
                <a:sym typeface="Symbol" pitchFamily="18" charset="2"/>
              </a:rPr>
              <a:t>= T</a:t>
            </a:r>
            <a:r>
              <a:rPr lang="pt-BR" altLang="pt-BR" sz="1400" i="1">
                <a:solidFill>
                  <a:srgbClr val="FFCC00"/>
                </a:solidFill>
                <a:sym typeface="Symbol" pitchFamily="18" charset="2"/>
              </a:rPr>
              <a:t>K</a:t>
            </a:r>
            <a:r>
              <a:rPr lang="pt-BR" altLang="pt-BR" sz="2800" i="1">
                <a:solidFill>
                  <a:srgbClr val="FFCC00"/>
                </a:solidFill>
                <a:sym typeface="Symbol" pitchFamily="18" charset="2"/>
              </a:rPr>
              <a:t> – 273</a:t>
            </a:r>
          </a:p>
          <a:p>
            <a:pPr algn="l" eaLnBrk="1" hangingPunct="1"/>
            <a:r>
              <a:rPr lang="pt-BR" altLang="pt-BR" sz="2800" i="1">
                <a:solidFill>
                  <a:srgbClr val="FFCC00"/>
                </a:solidFill>
                <a:sym typeface="Symbol" pitchFamily="18" charset="2"/>
              </a:rPr>
              <a:t>30 = T</a:t>
            </a:r>
            <a:r>
              <a:rPr lang="pt-BR" altLang="pt-BR" sz="1400" i="1">
                <a:solidFill>
                  <a:srgbClr val="FFCC00"/>
                </a:solidFill>
                <a:sym typeface="Symbol" pitchFamily="18" charset="2"/>
              </a:rPr>
              <a:t>K</a:t>
            </a:r>
            <a:r>
              <a:rPr lang="pt-BR" altLang="pt-BR" sz="2800" i="1">
                <a:solidFill>
                  <a:srgbClr val="FFCC00"/>
                </a:solidFill>
                <a:sym typeface="Symbol" pitchFamily="18" charset="2"/>
              </a:rPr>
              <a:t> – 273</a:t>
            </a:r>
          </a:p>
          <a:p>
            <a:pPr algn="l" eaLnBrk="1" hangingPunct="1"/>
            <a:r>
              <a:rPr lang="pt-BR" altLang="pt-BR" sz="2800" i="1">
                <a:solidFill>
                  <a:srgbClr val="FFCC00"/>
                </a:solidFill>
                <a:sym typeface="Symbol" pitchFamily="18" charset="2"/>
              </a:rPr>
              <a:t>T</a:t>
            </a:r>
            <a:r>
              <a:rPr lang="pt-BR" altLang="pt-BR" sz="1400" i="1">
                <a:solidFill>
                  <a:srgbClr val="FFCC00"/>
                </a:solidFill>
                <a:sym typeface="Symbol" pitchFamily="18" charset="2"/>
              </a:rPr>
              <a:t>K</a:t>
            </a:r>
            <a:r>
              <a:rPr lang="pt-BR" altLang="pt-BR" sz="2800" i="1">
                <a:solidFill>
                  <a:srgbClr val="FFCC00"/>
                </a:solidFill>
                <a:sym typeface="Symbol" pitchFamily="18" charset="2"/>
              </a:rPr>
              <a:t> = 303K</a:t>
            </a:r>
          </a:p>
        </p:txBody>
      </p:sp>
      <p:sp>
        <p:nvSpPr>
          <p:cNvPr id="283678" name="Rectangle 30"/>
          <p:cNvSpPr>
            <a:spLocks noChangeArrowheads="1"/>
          </p:cNvSpPr>
          <p:nvPr/>
        </p:nvSpPr>
        <p:spPr bwMode="auto">
          <a:xfrm>
            <a:off x="484188" y="4473575"/>
            <a:ext cx="4095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pt-BR" altLang="pt-BR" sz="3200" b="1">
                <a:solidFill>
                  <a:srgbClr val="FF3300"/>
                </a:solidFill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3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3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3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36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36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36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836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36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36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836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36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36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7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203575" y="112713"/>
            <a:ext cx="31321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3600" b="1">
                <a:solidFill>
                  <a:srgbClr val="FF3300"/>
                </a:solidFill>
              </a:rPr>
              <a:t>Calorimetria</a:t>
            </a:r>
            <a:r>
              <a:rPr lang="pt-BR" altLang="pt-BR" sz="3600" b="1" i="1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270340" name="Text Box 4"/>
          <p:cNvSpPr txBox="1">
            <a:spLocks noChangeArrowheads="1"/>
          </p:cNvSpPr>
          <p:nvPr/>
        </p:nvSpPr>
        <p:spPr bwMode="auto">
          <a:xfrm>
            <a:off x="107950" y="5589588"/>
            <a:ext cx="88582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pt-BR" altLang="pt-BR" b="1" i="1"/>
              <a:t>Caloria (Cal) é a quantidade de energia necessária para que um grama de água sofra um aquecimento de 14,5°C para 15,5°C.</a:t>
            </a:r>
            <a:endParaRPr lang="pt-BR" altLang="pt-BR"/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0" y="754063"/>
            <a:ext cx="266382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2800" b="1" i="1">
                <a:solidFill>
                  <a:srgbClr val="FFFF00"/>
                </a:solidFill>
              </a:rPr>
              <a:t>Quantidade de Calor sensível</a:t>
            </a:r>
          </a:p>
        </p:txBody>
      </p:sp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2771775" y="908050"/>
            <a:ext cx="61928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b="1" i="1"/>
              <a:t>Produz variação de temperatura sem mudar de estado (fase)</a:t>
            </a:r>
          </a:p>
        </p:txBody>
      </p:sp>
      <p:sp>
        <p:nvSpPr>
          <p:cNvPr id="270343" name="Text Box 7"/>
          <p:cNvSpPr txBox="1">
            <a:spLocks noChangeArrowheads="1"/>
          </p:cNvSpPr>
          <p:nvPr/>
        </p:nvSpPr>
        <p:spPr bwMode="auto">
          <a:xfrm>
            <a:off x="71438" y="3789363"/>
            <a:ext cx="8964612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b="1" i="1">
                <a:solidFill>
                  <a:srgbClr val="FFCC00"/>
                </a:solidFill>
              </a:rPr>
              <a:t>Exemplo: O calor específico do ferro é 0,12cal/g°C.  Isto significa que é necessário 12cal de calor para que 100g de ferro tenha um aumento de 1°C.</a:t>
            </a:r>
          </a:p>
        </p:txBody>
      </p:sp>
      <p:sp>
        <p:nvSpPr>
          <p:cNvPr id="270344" name="Text Box 8"/>
          <p:cNvSpPr txBox="1">
            <a:spLocks noChangeArrowheads="1"/>
          </p:cNvSpPr>
          <p:nvPr/>
        </p:nvSpPr>
        <p:spPr bwMode="auto">
          <a:xfrm>
            <a:off x="0" y="1973263"/>
            <a:ext cx="36004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2800" b="1" i="1">
                <a:solidFill>
                  <a:srgbClr val="FFFF00"/>
                </a:solidFill>
              </a:rPr>
              <a:t>Calor específico (c)</a:t>
            </a:r>
          </a:p>
        </p:txBody>
      </p:sp>
      <p:sp>
        <p:nvSpPr>
          <p:cNvPr id="270348" name="Text Box 12"/>
          <p:cNvSpPr txBox="1">
            <a:spLocks noChangeArrowheads="1"/>
          </p:cNvSpPr>
          <p:nvPr/>
        </p:nvSpPr>
        <p:spPr bwMode="auto">
          <a:xfrm>
            <a:off x="107950" y="2492375"/>
            <a:ext cx="903605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2800" b="1" i="1"/>
              <a:t>Calor especifico em cal/g°c é a  quantidade de calor (em calorias) necessária para que 1g (um grama) de certa substância aumente um 1°C (grau Celsius).  </a:t>
            </a:r>
          </a:p>
        </p:txBody>
      </p:sp>
      <p:sp>
        <p:nvSpPr>
          <p:cNvPr id="10249" name="Text Box 16"/>
          <p:cNvSpPr txBox="1">
            <a:spLocks noChangeArrowheads="1"/>
          </p:cNvSpPr>
          <p:nvPr/>
        </p:nvSpPr>
        <p:spPr bwMode="auto">
          <a:xfrm>
            <a:off x="6372225" y="1557338"/>
            <a:ext cx="2087563" cy="557212"/>
          </a:xfrm>
          <a:prstGeom prst="rect">
            <a:avLst/>
          </a:prstGeom>
          <a:solidFill>
            <a:srgbClr val="FF66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2800" b="1" i="1">
                <a:solidFill>
                  <a:srgbClr val="FFFF00"/>
                </a:solidFill>
              </a:rPr>
              <a:t>Q = m.c.</a:t>
            </a:r>
            <a:r>
              <a:rPr lang="el-GR" altLang="pt-BR" sz="2800" b="1" i="1">
                <a:solidFill>
                  <a:srgbClr val="FFFF00"/>
                </a:solidFill>
              </a:rPr>
              <a:t>Δ</a:t>
            </a:r>
            <a:r>
              <a:rPr lang="de-DE" altLang="pt-BR" sz="2800" b="1" i="1">
                <a:solidFill>
                  <a:srgbClr val="FFFF00"/>
                </a:solidFill>
              </a:rPr>
              <a:t>T</a:t>
            </a:r>
            <a:endParaRPr lang="pt-BR" altLang="pt-BR" sz="2800" b="1" i="1">
              <a:solidFill>
                <a:srgbClr val="FFFF00"/>
              </a:solidFill>
            </a:endParaRPr>
          </a:p>
        </p:txBody>
      </p:sp>
      <p:sp>
        <p:nvSpPr>
          <p:cNvPr id="270364" name="Text Box 28"/>
          <p:cNvSpPr txBox="1">
            <a:spLocks noChangeArrowheads="1"/>
          </p:cNvSpPr>
          <p:nvPr/>
        </p:nvSpPr>
        <p:spPr bwMode="auto">
          <a:xfrm>
            <a:off x="107950" y="5070475"/>
            <a:ext cx="36004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2800" b="1" i="1">
                <a:solidFill>
                  <a:srgbClr val="FFFF00"/>
                </a:solidFill>
              </a:rPr>
              <a:t>Caloria (Cal)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03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0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70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350"/>
                            </p:stCondLst>
                            <p:childTnLst>
                              <p:par>
                                <p:cTn id="11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703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0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0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703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0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0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03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0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0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50"/>
                            </p:stCondLst>
                            <p:childTnLst>
                              <p:par>
                                <p:cTn id="31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70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70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0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40" grpId="0"/>
      <p:bldP spid="270343" grpId="0"/>
      <p:bldP spid="270344" grpId="0"/>
      <p:bldP spid="270348" grpId="0"/>
      <p:bldP spid="27036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203575" y="112713"/>
            <a:ext cx="31321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3600" b="1">
                <a:solidFill>
                  <a:srgbClr val="FF3300"/>
                </a:solidFill>
              </a:rPr>
              <a:t>Calorimetria</a:t>
            </a:r>
            <a:r>
              <a:rPr lang="pt-BR" altLang="pt-BR" sz="3600" b="1" i="1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271367" name="Text Box 7"/>
          <p:cNvSpPr txBox="1">
            <a:spLocks noChangeArrowheads="1"/>
          </p:cNvSpPr>
          <p:nvPr/>
        </p:nvSpPr>
        <p:spPr bwMode="auto">
          <a:xfrm>
            <a:off x="3132138" y="811213"/>
            <a:ext cx="5761037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2800" b="1" i="1"/>
              <a:t>Produz mudança de estado sem variar a temperatura.</a:t>
            </a:r>
          </a:p>
        </p:txBody>
      </p:sp>
      <p:sp>
        <p:nvSpPr>
          <p:cNvPr id="271372" name="Text Box 12"/>
          <p:cNvSpPr txBox="1">
            <a:spLocks noChangeArrowheads="1"/>
          </p:cNvSpPr>
          <p:nvPr/>
        </p:nvSpPr>
        <p:spPr bwMode="auto">
          <a:xfrm>
            <a:off x="144463" y="2205038"/>
            <a:ext cx="8604250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2800" b="1" i="1"/>
              <a:t>Calor latente L (em Cal/g) é a quantidade  de calor (em Cal) necessária para que um grama de certa substância mude de estado.</a:t>
            </a:r>
          </a:p>
        </p:txBody>
      </p:sp>
      <p:sp>
        <p:nvSpPr>
          <p:cNvPr id="271377" name="Text Box 17"/>
          <p:cNvSpPr txBox="1">
            <a:spLocks noChangeArrowheads="1"/>
          </p:cNvSpPr>
          <p:nvPr/>
        </p:nvSpPr>
        <p:spPr bwMode="auto">
          <a:xfrm>
            <a:off x="6950075" y="1503363"/>
            <a:ext cx="1582738" cy="557212"/>
          </a:xfrm>
          <a:prstGeom prst="rect">
            <a:avLst/>
          </a:prstGeom>
          <a:solidFill>
            <a:srgbClr val="008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2800" b="1" i="1">
                <a:solidFill>
                  <a:srgbClr val="FFFF00"/>
                </a:solidFill>
              </a:rPr>
              <a:t>Q = m.L</a:t>
            </a:r>
          </a:p>
        </p:txBody>
      </p:sp>
      <p:sp>
        <p:nvSpPr>
          <p:cNvPr id="271378" name="Text Box 18"/>
          <p:cNvSpPr txBox="1">
            <a:spLocks noChangeArrowheads="1"/>
          </p:cNvSpPr>
          <p:nvPr/>
        </p:nvSpPr>
        <p:spPr bwMode="auto">
          <a:xfrm>
            <a:off x="106363" y="4868863"/>
            <a:ext cx="79946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2800" b="1" i="1">
                <a:solidFill>
                  <a:srgbClr val="E9FA0E"/>
                </a:solidFill>
              </a:rPr>
              <a:t>Capacidade térmica ou calorífica C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3276600" y="5518150"/>
            <a:ext cx="1800225" cy="1079500"/>
            <a:chOff x="4195" y="3467"/>
            <a:chExt cx="1134" cy="680"/>
          </a:xfrm>
        </p:grpSpPr>
        <p:sp>
          <p:nvSpPr>
            <p:cNvPr id="11276" name="Rectangle 20"/>
            <p:cNvSpPr>
              <a:spLocks noChangeArrowheads="1"/>
            </p:cNvSpPr>
            <p:nvPr/>
          </p:nvSpPr>
          <p:spPr bwMode="auto">
            <a:xfrm>
              <a:off x="4195" y="3467"/>
              <a:ext cx="998" cy="680"/>
            </a:xfrm>
            <a:prstGeom prst="rect">
              <a:avLst/>
            </a:prstGeom>
            <a:solidFill>
              <a:srgbClr val="FF6600"/>
            </a:solidFill>
            <a:ln w="38100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1277" name="Text Box 21"/>
            <p:cNvSpPr txBox="1">
              <a:spLocks noChangeArrowheads="1"/>
            </p:cNvSpPr>
            <p:nvPr/>
          </p:nvSpPr>
          <p:spPr bwMode="auto">
            <a:xfrm>
              <a:off x="4286" y="3612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pt-BR" altLang="pt-BR" sz="2800" b="1" i="1"/>
                <a:t>C = </a:t>
              </a:r>
            </a:p>
          </p:txBody>
        </p:sp>
        <p:grpSp>
          <p:nvGrpSpPr>
            <p:cNvPr id="11278" name="Group 22"/>
            <p:cNvGrpSpPr>
              <a:grpSpLocks/>
            </p:cNvGrpSpPr>
            <p:nvPr/>
          </p:nvGrpSpPr>
          <p:grpSpPr bwMode="auto">
            <a:xfrm>
              <a:off x="4739" y="3467"/>
              <a:ext cx="590" cy="644"/>
              <a:chOff x="612" y="845"/>
              <a:chExt cx="590" cy="644"/>
            </a:xfrm>
          </p:grpSpPr>
          <p:sp>
            <p:nvSpPr>
              <p:cNvPr id="11279" name="Text Box 23"/>
              <p:cNvSpPr txBox="1">
                <a:spLocks noChangeArrowheads="1"/>
              </p:cNvSpPr>
              <p:nvPr/>
            </p:nvSpPr>
            <p:spPr bwMode="auto">
              <a:xfrm>
                <a:off x="657" y="845"/>
                <a:ext cx="545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</a:pPr>
                <a:r>
                  <a:rPr lang="pt-BR" altLang="pt-BR" sz="2800" b="1" i="1"/>
                  <a:t>Q</a:t>
                </a:r>
              </a:p>
            </p:txBody>
          </p:sp>
          <p:sp>
            <p:nvSpPr>
              <p:cNvPr id="11280" name="Text Box 24"/>
              <p:cNvSpPr txBox="1">
                <a:spLocks noChangeArrowheads="1"/>
              </p:cNvSpPr>
              <p:nvPr/>
            </p:nvSpPr>
            <p:spPr bwMode="auto">
              <a:xfrm>
                <a:off x="612" y="1162"/>
                <a:ext cx="454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</a:pPr>
                <a:r>
                  <a:rPr lang="el-GR" altLang="pt-BR" sz="2800" b="1" i="1"/>
                  <a:t>Δ</a:t>
                </a:r>
                <a:r>
                  <a:rPr lang="pt-BR" altLang="pt-BR" sz="2800" b="1" i="1"/>
                  <a:t>T</a:t>
                </a:r>
              </a:p>
            </p:txBody>
          </p:sp>
          <p:sp>
            <p:nvSpPr>
              <p:cNvPr id="11281" name="Line 25"/>
              <p:cNvSpPr>
                <a:spLocks noChangeShapeType="1"/>
              </p:cNvSpPr>
              <p:nvPr/>
            </p:nvSpPr>
            <p:spPr bwMode="auto">
              <a:xfrm>
                <a:off x="657" y="1162"/>
                <a:ext cx="31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271386" name="Text Box 26"/>
          <p:cNvSpPr txBox="1">
            <a:spLocks noChangeArrowheads="1"/>
          </p:cNvSpPr>
          <p:nvPr/>
        </p:nvSpPr>
        <p:spPr bwMode="auto">
          <a:xfrm>
            <a:off x="1042988" y="5516563"/>
            <a:ext cx="1655762" cy="557212"/>
          </a:xfrm>
          <a:prstGeom prst="rect">
            <a:avLst/>
          </a:prstGeom>
          <a:solidFill>
            <a:srgbClr val="FF6600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2800" b="1" i="1"/>
              <a:t>C = m.c</a:t>
            </a:r>
          </a:p>
        </p:txBody>
      </p:sp>
      <p:sp>
        <p:nvSpPr>
          <p:cNvPr id="271387" name="Text Box 27"/>
          <p:cNvSpPr txBox="1">
            <a:spLocks noChangeArrowheads="1"/>
          </p:cNvSpPr>
          <p:nvPr/>
        </p:nvSpPr>
        <p:spPr bwMode="auto">
          <a:xfrm>
            <a:off x="34925" y="692150"/>
            <a:ext cx="345757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2800" b="1" i="1">
                <a:solidFill>
                  <a:srgbClr val="FFFF00"/>
                </a:solidFill>
              </a:rPr>
              <a:t>Quantidade de Calor latente</a:t>
            </a:r>
          </a:p>
        </p:txBody>
      </p:sp>
      <p:sp>
        <p:nvSpPr>
          <p:cNvPr id="271388" name="Text Box 28"/>
          <p:cNvSpPr txBox="1">
            <a:spLocks noChangeArrowheads="1"/>
          </p:cNvSpPr>
          <p:nvPr/>
        </p:nvSpPr>
        <p:spPr bwMode="auto">
          <a:xfrm>
            <a:off x="144463" y="3716338"/>
            <a:ext cx="8964612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b="1" i="1">
                <a:solidFill>
                  <a:srgbClr val="FFCC00"/>
                </a:solidFill>
              </a:rPr>
              <a:t>Exemplo: O calor latente da fusão da água é 80cal/g.  Isto significa que é necessário 160cal de calor para que 2g de gelo torne-se água.</a:t>
            </a:r>
          </a:p>
        </p:txBody>
      </p:sp>
      <p:sp>
        <p:nvSpPr>
          <p:cNvPr id="271389" name="Text Box 29"/>
          <p:cNvSpPr txBox="1">
            <a:spLocks noChangeArrowheads="1"/>
          </p:cNvSpPr>
          <p:nvPr/>
        </p:nvSpPr>
        <p:spPr bwMode="auto">
          <a:xfrm>
            <a:off x="5219700" y="5300663"/>
            <a:ext cx="39243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b="1" i="1"/>
              <a:t>A capacidade térmica é a capacidade que um corpo tem de manter sua energia térmica.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13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1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71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71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713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1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271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71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713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1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271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71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71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1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271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1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1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271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1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1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713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71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271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71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713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71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271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71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7" grpId="0"/>
      <p:bldP spid="271372" grpId="0"/>
      <p:bldP spid="271377" grpId="0" animBg="1"/>
      <p:bldP spid="271378" grpId="0"/>
      <p:bldP spid="271386" grpId="0" animBg="1"/>
      <p:bldP spid="271387" grpId="0"/>
      <p:bldP spid="271388" grpId="0"/>
      <p:bldP spid="27138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547813" y="3860800"/>
            <a:ext cx="6840537" cy="2736850"/>
            <a:chOff x="975" y="2432"/>
            <a:chExt cx="4309" cy="1724"/>
          </a:xfrm>
        </p:grpSpPr>
        <p:sp>
          <p:nvSpPr>
            <p:cNvPr id="12293" name="Text Box 3"/>
            <p:cNvSpPr txBox="1">
              <a:spLocks noChangeArrowheads="1"/>
            </p:cNvSpPr>
            <p:nvPr/>
          </p:nvSpPr>
          <p:spPr bwMode="auto">
            <a:xfrm>
              <a:off x="1020" y="2478"/>
              <a:ext cx="4264" cy="16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pt-BR" altLang="pt-BR" b="1" i="1">
                  <a:solidFill>
                    <a:srgbClr val="FFFF00"/>
                  </a:solidFill>
                </a:rPr>
                <a:t>A: aquecimento do gelo</a:t>
              </a:r>
            </a:p>
            <a:p>
              <a:pPr algn="l" eaLnBrk="1" hangingPunct="1">
                <a:spcBef>
                  <a:spcPct val="50000"/>
                </a:spcBef>
              </a:pPr>
              <a:r>
                <a:rPr lang="pt-BR" altLang="pt-BR" b="1" i="1"/>
                <a:t>B: fusão do gelo (a 0°C)</a:t>
              </a:r>
            </a:p>
            <a:p>
              <a:pPr algn="l" eaLnBrk="1" hangingPunct="1">
                <a:spcBef>
                  <a:spcPct val="50000"/>
                </a:spcBef>
              </a:pPr>
              <a:r>
                <a:rPr lang="pt-BR" altLang="pt-BR" b="1" i="1">
                  <a:solidFill>
                    <a:srgbClr val="FFFF00"/>
                  </a:solidFill>
                </a:rPr>
                <a:t>C: aquecimento da água líquida</a:t>
              </a:r>
            </a:p>
            <a:p>
              <a:pPr algn="l" eaLnBrk="1" hangingPunct="1">
                <a:spcBef>
                  <a:spcPct val="50000"/>
                </a:spcBef>
              </a:pPr>
              <a:r>
                <a:rPr lang="pt-BR" altLang="pt-BR" b="1" i="1"/>
                <a:t>D: vaporização da água líquida (a 100°C)</a:t>
              </a:r>
            </a:p>
            <a:p>
              <a:pPr algn="l" eaLnBrk="1" hangingPunct="1">
                <a:spcBef>
                  <a:spcPct val="50000"/>
                </a:spcBef>
              </a:pPr>
              <a:r>
                <a:rPr lang="pt-BR" altLang="pt-BR" b="1" i="1">
                  <a:solidFill>
                    <a:srgbClr val="FFFF00"/>
                  </a:solidFill>
                </a:rPr>
                <a:t>E: aquecimento do vapor</a:t>
              </a:r>
            </a:p>
          </p:txBody>
        </p:sp>
        <p:sp>
          <p:nvSpPr>
            <p:cNvPr id="12294" name="Rectangle 4"/>
            <p:cNvSpPr>
              <a:spLocks noChangeArrowheads="1"/>
            </p:cNvSpPr>
            <p:nvPr/>
          </p:nvSpPr>
          <p:spPr bwMode="auto">
            <a:xfrm>
              <a:off x="975" y="2432"/>
              <a:ext cx="3901" cy="1724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</p:grp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1835150" y="260350"/>
            <a:ext cx="57610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2800" b="1" i="1">
                <a:solidFill>
                  <a:srgbClr val="FFFF00"/>
                </a:solidFill>
              </a:rPr>
              <a:t>Curva de aquecimento da água</a:t>
            </a:r>
          </a:p>
        </p:txBody>
      </p:sp>
      <p:pic>
        <p:nvPicPr>
          <p:cNvPr id="79878" name="Picture 6" descr="2006-01-04_10-56-02-2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908050"/>
            <a:ext cx="4508500" cy="274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9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9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9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98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2"/>
          <p:cNvSpPr txBox="1">
            <a:spLocks noChangeArrowheads="1"/>
          </p:cNvSpPr>
          <p:nvPr/>
        </p:nvSpPr>
        <p:spPr bwMode="auto">
          <a:xfrm>
            <a:off x="2700338" y="260350"/>
            <a:ext cx="41036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2800" b="1" i="1">
                <a:solidFill>
                  <a:srgbClr val="FFFF00"/>
                </a:solidFill>
              </a:rPr>
              <a:t>Curva de resfriamento</a:t>
            </a:r>
          </a:p>
        </p:txBody>
      </p:sp>
      <p:pic>
        <p:nvPicPr>
          <p:cNvPr id="80899" name="Picture 3" descr="2006-01-04_10-57-02-5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908050"/>
            <a:ext cx="4319588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979613" y="3644900"/>
            <a:ext cx="6192837" cy="3470275"/>
            <a:chOff x="1247" y="2296"/>
            <a:chExt cx="3901" cy="2186"/>
          </a:xfrm>
        </p:grpSpPr>
        <p:sp>
          <p:nvSpPr>
            <p:cNvPr id="13317" name="Text Box 5"/>
            <p:cNvSpPr txBox="1">
              <a:spLocks noChangeArrowheads="1"/>
            </p:cNvSpPr>
            <p:nvPr/>
          </p:nvSpPr>
          <p:spPr bwMode="auto">
            <a:xfrm>
              <a:off x="1293" y="2296"/>
              <a:ext cx="3855" cy="2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50000"/>
                </a:lnSpc>
              </a:pPr>
              <a:r>
                <a:rPr lang="pt-BR" altLang="pt-BR" b="1" i="1">
                  <a:solidFill>
                    <a:srgbClr val="FFFF00"/>
                  </a:solidFill>
                </a:rPr>
                <a:t>A: resfriamento do vapor</a:t>
              </a:r>
            </a:p>
            <a:p>
              <a:pPr algn="l" eaLnBrk="1" hangingPunct="1">
                <a:lnSpc>
                  <a:spcPct val="150000"/>
                </a:lnSpc>
              </a:pPr>
              <a:r>
                <a:rPr lang="pt-BR" altLang="pt-BR" b="1" i="1"/>
                <a:t>B: condensação do vapor a 100°C</a:t>
              </a:r>
            </a:p>
            <a:p>
              <a:pPr algn="l" eaLnBrk="1" hangingPunct="1">
                <a:lnSpc>
                  <a:spcPct val="150000"/>
                </a:lnSpc>
              </a:pPr>
              <a:r>
                <a:rPr lang="pt-BR" altLang="pt-BR" b="1" i="1">
                  <a:solidFill>
                    <a:srgbClr val="FFFF00"/>
                  </a:solidFill>
                </a:rPr>
                <a:t>C: resfriamento da água líquida</a:t>
              </a:r>
            </a:p>
            <a:p>
              <a:pPr algn="l" eaLnBrk="1" hangingPunct="1">
                <a:lnSpc>
                  <a:spcPct val="150000"/>
                </a:lnSpc>
              </a:pPr>
              <a:r>
                <a:rPr lang="pt-BR" altLang="pt-BR" b="1" i="1"/>
                <a:t>D: solidificação da água a 0°C</a:t>
              </a:r>
            </a:p>
            <a:p>
              <a:pPr algn="l" eaLnBrk="1" hangingPunct="1">
                <a:lnSpc>
                  <a:spcPct val="150000"/>
                </a:lnSpc>
              </a:pPr>
              <a:r>
                <a:rPr lang="pt-BR" altLang="pt-BR" b="1" i="1">
                  <a:solidFill>
                    <a:srgbClr val="FFFF00"/>
                  </a:solidFill>
                </a:rPr>
                <a:t>E: resfriamento do gelo</a:t>
              </a:r>
            </a:p>
            <a:p>
              <a:pPr algn="l" eaLnBrk="1" hangingPunct="1">
                <a:lnSpc>
                  <a:spcPct val="125000"/>
                </a:lnSpc>
                <a:spcBef>
                  <a:spcPct val="50000"/>
                </a:spcBef>
              </a:pPr>
              <a:endParaRPr lang="pt-BR" altLang="pt-BR" b="1" i="1">
                <a:solidFill>
                  <a:srgbClr val="FFFF00"/>
                </a:solidFill>
              </a:endParaRPr>
            </a:p>
          </p:txBody>
        </p:sp>
        <p:sp>
          <p:nvSpPr>
            <p:cNvPr id="13318" name="Rectangle 6"/>
            <p:cNvSpPr>
              <a:spLocks noChangeArrowheads="1"/>
            </p:cNvSpPr>
            <p:nvPr/>
          </p:nvSpPr>
          <p:spPr bwMode="auto">
            <a:xfrm>
              <a:off x="1247" y="2387"/>
              <a:ext cx="3357" cy="1723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08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0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80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/>
    </p:bldLst>
  </p:timing>
</p:sld>
</file>

<file path=ppt/theme/theme1.xml><?xml version="1.0" encoding="utf-8"?>
<a:theme xmlns:a="http://schemas.openxmlformats.org/drawingml/2006/main" name="Feixe">
  <a:themeElements>
    <a:clrScheme name="Feixe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Feix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tx1"/>
          </a:solidFill>
          <a:prstDash val="sysDot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tx1"/>
          </a:solidFill>
          <a:prstDash val="sysDot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eixe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ixe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ixe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ixe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ixe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ixe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ixe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ixe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ix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6400</TotalTime>
  <Words>2410</Words>
  <Application>Microsoft Office PowerPoint</Application>
  <PresentationFormat>Apresentação na tela (4:3)</PresentationFormat>
  <Paragraphs>430</Paragraphs>
  <Slides>38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38</vt:i4>
      </vt:variant>
    </vt:vector>
  </HeadingPairs>
  <TitlesOfParts>
    <vt:vector size="47" baseType="lpstr">
      <vt:lpstr>Arial</vt:lpstr>
      <vt:lpstr>Wingdings</vt:lpstr>
      <vt:lpstr>Calibri</vt:lpstr>
      <vt:lpstr>Symbol</vt:lpstr>
      <vt:lpstr>Times New Roman</vt:lpstr>
      <vt:lpstr>Wingdings 3</vt:lpstr>
      <vt:lpstr>Wingdings 2</vt:lpstr>
      <vt:lpstr>Feixe</vt:lpstr>
      <vt:lpstr>Microsoft Equation 3.0</vt:lpstr>
      <vt:lpstr> FÍSICA  SEGUNDO ANO</vt:lpstr>
      <vt:lpstr>Termologia</vt:lpstr>
      <vt:lpstr>Termometria</vt:lpstr>
      <vt:lpstr>Apresentação do PowerPoint</vt:lpstr>
      <vt:lpstr>Exemplo</vt:lpstr>
      <vt:lpstr>Apresentação do PowerPoint</vt:lpstr>
      <vt:lpstr>Apresentação do PowerPoint</vt:lpstr>
      <vt:lpstr>Apresentação do PowerPoint</vt:lpstr>
      <vt:lpstr>Apresentação do PowerPoint</vt:lpstr>
      <vt:lpstr>Exemplo</vt:lpstr>
      <vt:lpstr>Exemplos</vt:lpstr>
      <vt:lpstr>Exemplos</vt:lpstr>
      <vt:lpstr>Apresentação do PowerPoint</vt:lpstr>
      <vt:lpstr>Exemplo</vt:lpstr>
      <vt:lpstr>Apresentação do PowerPoint</vt:lpstr>
      <vt:lpstr>Apresentação do PowerPoint</vt:lpstr>
      <vt:lpstr>Exemplo</vt:lpstr>
      <vt:lpstr>Apresentação do PowerPoint</vt:lpstr>
      <vt:lpstr>Apresentação do PowerPoint</vt:lpstr>
      <vt:lpstr>Exemplo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Exemplo</vt:lpstr>
      <vt:lpstr>Apresentação do PowerPoint</vt:lpstr>
      <vt:lpstr>Trabalho W </vt:lpstr>
      <vt:lpstr>Exemplo</vt:lpstr>
      <vt:lpstr>Energia interna</vt:lpstr>
      <vt:lpstr>Apresentação do PowerPoint</vt:lpstr>
      <vt:lpstr>Exemplo</vt:lpstr>
      <vt:lpstr>Segunda Lei da Termodinâmica</vt:lpstr>
      <vt:lpstr>Segunda Lei da Termodinâmica</vt:lpstr>
      <vt:lpstr>Segunda Lei da Termodinâmica</vt:lpstr>
      <vt:lpstr>Segunda Lei da Termodinâmica</vt:lpstr>
      <vt:lpstr>Segunda Lei da Termodinâmica</vt:lpstr>
      <vt:lpstr>Exemplo</vt:lpstr>
    </vt:vector>
  </TitlesOfParts>
  <Company>Kille®Soft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Cliente</dc:creator>
  <cp:lastModifiedBy>Pessoal</cp:lastModifiedBy>
  <cp:revision>197</cp:revision>
  <dcterms:created xsi:type="dcterms:W3CDTF">2006-01-02T13:43:25Z</dcterms:created>
  <dcterms:modified xsi:type="dcterms:W3CDTF">2018-04-01T13:26:00Z</dcterms:modified>
</cp:coreProperties>
</file>